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4F65-F558-476F-A3C6-2EC440702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2559DA-5866-4130-9BCC-32DD5BE51E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C4A237-AFC8-4074-A214-9DD0CADD95A0}"/>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5" name="Footer Placeholder 4">
            <a:extLst>
              <a:ext uri="{FF2B5EF4-FFF2-40B4-BE49-F238E27FC236}">
                <a16:creationId xmlns:a16="http://schemas.microsoft.com/office/drawing/2014/main" id="{AF9E81FC-3258-424E-BC6C-1F62FA98B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B67A8-7BEA-4593-BDBA-F4C65C200C58}"/>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355129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62C7-2FE8-4372-91D0-99CB05DFFE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DB5A1C-69F4-49D3-8F67-A6F7B2028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03351-8A69-490F-9901-3521D1ED1A4A}"/>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5" name="Footer Placeholder 4">
            <a:extLst>
              <a:ext uri="{FF2B5EF4-FFF2-40B4-BE49-F238E27FC236}">
                <a16:creationId xmlns:a16="http://schemas.microsoft.com/office/drawing/2014/main" id="{4C395878-20BA-4847-BAC1-E469D0B87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3E0A2-1B69-41EC-8ED0-0D61754E0A09}"/>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50954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314EE-4CC1-45A1-94D6-43BC2171C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1CC49C-E2E5-46A4-8DC0-BF5E8E8936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F42A7-B772-49E2-896F-1B71271EA536}"/>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5" name="Footer Placeholder 4">
            <a:extLst>
              <a:ext uri="{FF2B5EF4-FFF2-40B4-BE49-F238E27FC236}">
                <a16:creationId xmlns:a16="http://schemas.microsoft.com/office/drawing/2014/main" id="{D121707C-93B0-42DD-B379-F12114E65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E6555-E0BF-4E2E-90E3-77643473CE69}"/>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261392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9B37-ABDF-45BD-911B-4D203CD4A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236C4-F791-4EDF-BED8-016AB8E19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17867-4E0E-430B-A9FC-7757F4A2011E}"/>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5" name="Footer Placeholder 4">
            <a:extLst>
              <a:ext uri="{FF2B5EF4-FFF2-40B4-BE49-F238E27FC236}">
                <a16:creationId xmlns:a16="http://schemas.microsoft.com/office/drawing/2014/main" id="{E5AD9ED3-0CF5-444D-9276-6DD182D62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C1A4A-5B16-40CB-B5D7-A1111FB75AA5}"/>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160100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39F2-4269-401F-915C-E0F535B561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B7E135-F886-449C-ADD1-D1C9FCC72D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2BEFE6-B84B-44B3-8406-7A5210D33D2B}"/>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5" name="Footer Placeholder 4">
            <a:extLst>
              <a:ext uri="{FF2B5EF4-FFF2-40B4-BE49-F238E27FC236}">
                <a16:creationId xmlns:a16="http://schemas.microsoft.com/office/drawing/2014/main" id="{B96AF71C-38DD-4864-B8B3-3BB9C0491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DC89C-66A1-4E8A-8599-0D6106ABED8D}"/>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61043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5D38-9EBB-4C12-8274-E6281E408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97608-A789-4880-94C9-981C219C01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610513-3AED-4FCD-97D9-4F77BCF6B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8EE43E-AA9A-4197-8375-CA4FB1F2C722}"/>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6" name="Footer Placeholder 5">
            <a:extLst>
              <a:ext uri="{FF2B5EF4-FFF2-40B4-BE49-F238E27FC236}">
                <a16:creationId xmlns:a16="http://schemas.microsoft.com/office/drawing/2014/main" id="{0439047D-507D-495F-9F36-7A9DF1617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9008B-7668-4E63-82D6-E29554C04844}"/>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185475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B508-5154-4B71-83FA-28F05F0B68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55ADDC-02E8-4D5A-9A5C-9A15B1C9D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C06AC-AC09-4693-B6C0-E2855F6B9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5BCF56-098B-4321-A00F-A694E69E8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DD8BA5-F442-4CAE-8557-204369099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CACEA0-5622-4675-BCCB-D3CCAA478B6B}"/>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8" name="Footer Placeholder 7">
            <a:extLst>
              <a:ext uri="{FF2B5EF4-FFF2-40B4-BE49-F238E27FC236}">
                <a16:creationId xmlns:a16="http://schemas.microsoft.com/office/drawing/2014/main" id="{D686EC61-6EF6-42DB-94DD-171C809D21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52FEE-9383-492D-A23E-48CAF3E616AE}"/>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16339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12CF-6206-4B67-922E-973034469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6BF7A-F6BD-4080-B960-1A02DCC5DB50}"/>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4" name="Footer Placeholder 3">
            <a:extLst>
              <a:ext uri="{FF2B5EF4-FFF2-40B4-BE49-F238E27FC236}">
                <a16:creationId xmlns:a16="http://schemas.microsoft.com/office/drawing/2014/main" id="{8C8336C5-7567-47A1-9196-4455E5D60A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ADC632-8E79-42AC-8268-8DF7E4EA6572}"/>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32275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E5E6D-BE1C-483C-A150-34107D033C12}"/>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3" name="Footer Placeholder 2">
            <a:extLst>
              <a:ext uri="{FF2B5EF4-FFF2-40B4-BE49-F238E27FC236}">
                <a16:creationId xmlns:a16="http://schemas.microsoft.com/office/drawing/2014/main" id="{60EED79B-48AC-47D1-A0C4-0A0E61A35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C8C939-B5D2-48F2-86BA-B83369DAF358}"/>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395136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7EC8-4DCE-4E5D-8EFE-6E000A5A1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633C3A-EE71-48A1-8D41-C5B5F715B4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5D0080-9498-4345-B70E-E66DC168A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E7073-4A5D-4E03-9276-22BA46CC7AFB}"/>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6" name="Footer Placeholder 5">
            <a:extLst>
              <a:ext uri="{FF2B5EF4-FFF2-40B4-BE49-F238E27FC236}">
                <a16:creationId xmlns:a16="http://schemas.microsoft.com/office/drawing/2014/main" id="{24281955-0712-408B-BA11-FC40CAC33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39BC6-21D9-49A1-ACFA-C8C14C0ABF5D}"/>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305125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F69C-98FA-466A-9142-1CD01AE49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EBCBA-12F4-4F0E-814B-16AE338F4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25977-BE96-4478-B63D-33B840276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024C-DCA9-4879-A290-5D6620E56294}"/>
              </a:ext>
            </a:extLst>
          </p:cNvPr>
          <p:cNvSpPr>
            <a:spLocks noGrp="1"/>
          </p:cNvSpPr>
          <p:nvPr>
            <p:ph type="dt" sz="half" idx="10"/>
          </p:nvPr>
        </p:nvSpPr>
        <p:spPr/>
        <p:txBody>
          <a:bodyPr/>
          <a:lstStyle/>
          <a:p>
            <a:fld id="{8E0E6FB1-C244-4E28-B26C-EBA5126852B5}" type="datetimeFigureOut">
              <a:rPr lang="en-US" smtClean="0"/>
              <a:t>1/20/2020</a:t>
            </a:fld>
            <a:endParaRPr lang="en-US"/>
          </a:p>
        </p:txBody>
      </p:sp>
      <p:sp>
        <p:nvSpPr>
          <p:cNvPr id="6" name="Footer Placeholder 5">
            <a:extLst>
              <a:ext uri="{FF2B5EF4-FFF2-40B4-BE49-F238E27FC236}">
                <a16:creationId xmlns:a16="http://schemas.microsoft.com/office/drawing/2014/main" id="{D1919FAE-2ED5-44EF-9179-958D1B6EC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63071-67AB-41C8-AB04-AEE04E938679}"/>
              </a:ext>
            </a:extLst>
          </p:cNvPr>
          <p:cNvSpPr>
            <a:spLocks noGrp="1"/>
          </p:cNvSpPr>
          <p:nvPr>
            <p:ph type="sldNum" sz="quarter" idx="12"/>
          </p:nvPr>
        </p:nvSpPr>
        <p:spPr/>
        <p:txBody>
          <a:bodyPr/>
          <a:lstStyle/>
          <a:p>
            <a:fld id="{F97B95CA-4985-4F7A-ADB1-C14C9F67D951}" type="slidenum">
              <a:rPr lang="en-US" smtClean="0"/>
              <a:t>‹#›</a:t>
            </a:fld>
            <a:endParaRPr lang="en-US"/>
          </a:p>
        </p:txBody>
      </p:sp>
    </p:spTree>
    <p:extLst>
      <p:ext uri="{BB962C8B-B14F-4D97-AF65-F5344CB8AC3E}">
        <p14:creationId xmlns:p14="http://schemas.microsoft.com/office/powerpoint/2010/main" val="20511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1EA46-3227-452F-853A-103979AC1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3158E3-7875-4637-9EB7-805B276AB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3264C-796B-4148-BEAA-EC7A33F36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E6FB1-C244-4E28-B26C-EBA5126852B5}" type="datetimeFigureOut">
              <a:rPr lang="en-US" smtClean="0"/>
              <a:t>1/20/2020</a:t>
            </a:fld>
            <a:endParaRPr lang="en-US"/>
          </a:p>
        </p:txBody>
      </p:sp>
      <p:sp>
        <p:nvSpPr>
          <p:cNvPr id="5" name="Footer Placeholder 4">
            <a:extLst>
              <a:ext uri="{FF2B5EF4-FFF2-40B4-BE49-F238E27FC236}">
                <a16:creationId xmlns:a16="http://schemas.microsoft.com/office/drawing/2014/main" id="{659B4337-B138-4F3A-AA4D-D14E0CA97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BFB195-DC24-4C36-A340-7B4531C47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B95CA-4985-4F7A-ADB1-C14C9F67D951}" type="slidenum">
              <a:rPr lang="en-US" smtClean="0"/>
              <a:t>‹#›</a:t>
            </a:fld>
            <a:endParaRPr lang="en-US"/>
          </a:p>
        </p:txBody>
      </p:sp>
    </p:spTree>
    <p:extLst>
      <p:ext uri="{BB962C8B-B14F-4D97-AF65-F5344CB8AC3E}">
        <p14:creationId xmlns:p14="http://schemas.microsoft.com/office/powerpoint/2010/main" val="307639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F95D1D-A471-43F5-8D78-AAD7934E73CD}"/>
              </a:ext>
            </a:extLst>
          </p:cNvPr>
          <p:cNvSpPr/>
          <p:nvPr/>
        </p:nvSpPr>
        <p:spPr>
          <a:xfrm>
            <a:off x="933635" y="732566"/>
            <a:ext cx="10324730" cy="5816977"/>
          </a:xfrm>
          <a:prstGeom prst="rect">
            <a:avLst/>
          </a:prstGeom>
        </p:spPr>
        <p:txBody>
          <a:bodyPr wrap="square">
            <a:spAutoFit/>
          </a:bodyPr>
          <a:lstStyle/>
          <a:p>
            <a:pPr algn="ctr"/>
            <a:r>
              <a:rPr lang="en-US" sz="4000" b="1" i="1" strike="noStrike" dirty="0">
                <a:solidFill>
                  <a:schemeClr val="accent1"/>
                </a:solidFill>
                <a:effectLst/>
                <a:latin typeface="Arial" panose="020B0604020202020204" pitchFamily="34" charset="0"/>
                <a:cs typeface="Arial" panose="020B0604020202020204" pitchFamily="34" charset="0"/>
              </a:rPr>
              <a:t>How to Identify, Verify and Choose </a:t>
            </a:r>
            <a:r>
              <a:rPr lang="en-US" sz="4000" b="1" i="1" dirty="0">
                <a:solidFill>
                  <a:schemeClr val="accent1"/>
                </a:solidFill>
                <a:latin typeface="Arial" panose="020B0604020202020204" pitchFamily="34" charset="0"/>
                <a:cs typeface="Arial" panose="020B0604020202020204" pitchFamily="34" charset="0"/>
              </a:rPr>
              <a:t>N</a:t>
            </a:r>
            <a:r>
              <a:rPr lang="en-US" sz="4000" b="1" i="1" strike="noStrike" dirty="0">
                <a:solidFill>
                  <a:schemeClr val="accent1"/>
                </a:solidFill>
                <a:effectLst/>
                <a:latin typeface="Arial" panose="020B0604020202020204" pitchFamily="34" charset="0"/>
                <a:cs typeface="Arial" panose="020B0604020202020204" pitchFamily="34" charset="0"/>
              </a:rPr>
              <a:t>ew </a:t>
            </a:r>
            <a:r>
              <a:rPr lang="en-US" sz="4000" b="1" i="1" dirty="0">
                <a:solidFill>
                  <a:schemeClr val="accent1"/>
                </a:solidFill>
                <a:latin typeface="Arial" panose="020B0604020202020204" pitchFamily="34" charset="0"/>
                <a:cs typeface="Arial" panose="020B0604020202020204" pitchFamily="34" charset="0"/>
              </a:rPr>
              <a:t>S</a:t>
            </a:r>
            <a:r>
              <a:rPr lang="en-US" sz="4000" b="1" i="1" strike="noStrike" dirty="0">
                <a:solidFill>
                  <a:schemeClr val="accent1"/>
                </a:solidFill>
                <a:effectLst/>
                <a:latin typeface="Arial" panose="020B0604020202020204" pitchFamily="34" charset="0"/>
                <a:cs typeface="Arial" panose="020B0604020202020204" pitchFamily="34" charset="0"/>
              </a:rPr>
              <a:t>uppliers and Manufacturers</a:t>
            </a:r>
          </a:p>
          <a:p>
            <a:pPr algn="ctr"/>
            <a:r>
              <a:rPr lang="en-US" sz="4000" b="1" i="1" dirty="0">
                <a:solidFill>
                  <a:schemeClr val="accent1"/>
                </a:solidFill>
                <a:latin typeface="Arial" panose="020B0604020202020204" pitchFamily="34" charset="0"/>
                <a:cs typeface="Arial" panose="020B0604020202020204" pitchFamily="34" charset="0"/>
              </a:rPr>
              <a:t>Without Spending a Dime for Traveling</a:t>
            </a:r>
          </a:p>
          <a:p>
            <a:pPr algn="ctr"/>
            <a:endParaRPr lang="en-US" sz="4000" b="1" i="1" dirty="0">
              <a:solidFill>
                <a:schemeClr val="accent1"/>
              </a:solidFill>
              <a:latin typeface="Arial" panose="020B0604020202020204" pitchFamily="34" charset="0"/>
              <a:cs typeface="Arial" panose="020B0604020202020204" pitchFamily="34" charset="0"/>
            </a:endParaRPr>
          </a:p>
          <a:p>
            <a:pPr algn="ctr"/>
            <a:endParaRPr lang="en-US" sz="4000" b="1" i="1" dirty="0">
              <a:solidFill>
                <a:schemeClr val="accent1"/>
              </a:solidFill>
              <a:latin typeface="Arial" panose="020B0604020202020204" pitchFamily="34" charset="0"/>
              <a:cs typeface="Arial" panose="020B0604020202020204" pitchFamily="34" charset="0"/>
            </a:endParaRPr>
          </a:p>
          <a:p>
            <a:pPr algn="ctr"/>
            <a:endParaRPr lang="en-US" sz="4000" b="1" i="1" dirty="0">
              <a:solidFill>
                <a:schemeClr val="accent1"/>
              </a:solidFill>
              <a:effectLst/>
              <a:latin typeface="Arial" panose="020B0604020202020204" pitchFamily="34" charset="0"/>
              <a:cs typeface="Arial" panose="020B0604020202020204" pitchFamily="34" charset="0"/>
            </a:endParaRPr>
          </a:p>
          <a:p>
            <a:pPr algn="ctr"/>
            <a:r>
              <a:rPr lang="en-US" sz="3200" b="1" dirty="0">
                <a:solidFill>
                  <a:srgbClr val="C00000"/>
                </a:solidFill>
                <a:latin typeface="Arial" panose="020B0604020202020204" pitchFamily="34" charset="0"/>
                <a:cs typeface="Arial" panose="020B0604020202020204" pitchFamily="34" charset="0"/>
              </a:rPr>
              <a:t>Prepared by: AGS-TECH, Inc.</a:t>
            </a:r>
          </a:p>
          <a:p>
            <a:pPr algn="ctr"/>
            <a:r>
              <a:rPr lang="en-US" sz="3200" b="1" dirty="0">
                <a:solidFill>
                  <a:srgbClr val="C00000"/>
                </a:solidFill>
                <a:latin typeface="Arial" panose="020B0604020202020204" pitchFamily="34" charset="0"/>
                <a:cs typeface="Arial" panose="020B0604020202020204" pitchFamily="34" charset="0"/>
              </a:rPr>
              <a:t>“Your one-stop shop for custom manufacturing”</a:t>
            </a:r>
          </a:p>
          <a:p>
            <a:pPr algn="ctr"/>
            <a:r>
              <a:rPr lang="en-US" sz="3200" b="1" dirty="0">
                <a:solidFill>
                  <a:srgbClr val="C00000"/>
                </a:solidFill>
                <a:effectLst/>
                <a:latin typeface="Arial" panose="020B0604020202020204" pitchFamily="34" charset="0"/>
                <a:cs typeface="Arial" panose="020B0604020202020204" pitchFamily="34" charset="0"/>
              </a:rPr>
              <a:t>Visit us </a:t>
            </a:r>
            <a:r>
              <a:rPr lang="en-US" sz="3200" b="1" dirty="0">
                <a:solidFill>
                  <a:srgbClr val="C00000"/>
                </a:solidFill>
                <a:latin typeface="Arial" panose="020B0604020202020204" pitchFamily="34" charset="0"/>
                <a:cs typeface="Arial" panose="020B0604020202020204" pitchFamily="34" charset="0"/>
              </a:rPr>
              <a:t>at http://www.agstech.net</a:t>
            </a:r>
            <a:endParaRPr lang="en-US" sz="3200" b="1" dirty="0">
              <a:solidFill>
                <a:srgbClr val="C00000"/>
              </a:solidFill>
              <a:effectLst/>
              <a:latin typeface="Arial" panose="020B0604020202020204" pitchFamily="34" charset="0"/>
              <a:cs typeface="Arial" panose="020B0604020202020204" pitchFamily="34" charset="0"/>
            </a:endParaRPr>
          </a:p>
          <a:p>
            <a:pPr algn="ctr"/>
            <a:br>
              <a:rPr lang="en-US" b="0" i="1" dirty="0">
                <a:solidFill>
                  <a:srgbClr val="C00000"/>
                </a:solidFill>
                <a:effectLst/>
                <a:latin typeface="Arial" panose="020B0604020202020204" pitchFamily="34" charset="0"/>
                <a:cs typeface="Arial" panose="020B0604020202020204" pitchFamily="34" charset="0"/>
              </a:rPr>
            </a:br>
            <a:endParaRPr lang="en-US" i="1" dirty="0">
              <a:solidFill>
                <a:srgbClr val="C00000"/>
              </a:solidFill>
              <a:latin typeface="Arial" panose="020B0604020202020204" pitchFamily="34" charset="0"/>
              <a:cs typeface="Arial" panose="020B0604020202020204" pitchFamily="34" charset="0"/>
            </a:endParaRPr>
          </a:p>
        </p:txBody>
      </p:sp>
      <p:pic>
        <p:nvPicPr>
          <p:cNvPr id="11266" name="Picture 2" descr="Image result for ags-tech inc logo">
            <a:extLst>
              <a:ext uri="{FF2B5EF4-FFF2-40B4-BE49-F238E27FC236}">
                <a16:creationId xmlns:a16="http://schemas.microsoft.com/office/drawing/2014/main" id="{C3427EE4-DD41-4598-A2E0-D1E4983B0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703" y="3025502"/>
            <a:ext cx="2042594" cy="121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42196" y="446107"/>
            <a:ext cx="9991725" cy="3785652"/>
          </a:xfrm>
          <a:prstGeom prst="rect">
            <a:avLst/>
          </a:prstGeom>
          <a:noFill/>
        </p:spPr>
        <p:txBody>
          <a:bodyPr wrap="square" rtlCol="0">
            <a:spAutoFit/>
          </a:bodyPr>
          <a:lstStyle/>
          <a:p>
            <a:pPr marL="285750" indent="-285750">
              <a:buFontTx/>
              <a:buChar char="-"/>
            </a:pPr>
            <a:r>
              <a:rPr lang="en-US" sz="2400" b="1" i="1" dirty="0">
                <a:solidFill>
                  <a:schemeClr val="accent1"/>
                </a:solidFill>
              </a:rPr>
              <a:t>Try to </a:t>
            </a:r>
            <a:r>
              <a:rPr lang="en-US" sz="2400" b="1" i="1" dirty="0">
                <a:solidFill>
                  <a:srgbClr val="FF0000"/>
                </a:solidFill>
              </a:rPr>
              <a:t>get quotes from multiple potential suppliers </a:t>
            </a:r>
            <a:r>
              <a:rPr lang="en-US" sz="2400" b="1" i="1" dirty="0">
                <a:solidFill>
                  <a:schemeClr val="accent1"/>
                </a:solidFill>
              </a:rPr>
              <a:t>if possible. </a:t>
            </a:r>
            <a:r>
              <a:rPr lang="en-US" sz="2400" b="1" i="1" dirty="0">
                <a:solidFill>
                  <a:srgbClr val="FF0000"/>
                </a:solidFill>
              </a:rPr>
              <a:t>Ideal price </a:t>
            </a:r>
            <a:r>
              <a:rPr lang="en-US" sz="2400" b="1" i="1" dirty="0">
                <a:solidFill>
                  <a:schemeClr val="accent1"/>
                </a:solidFill>
              </a:rPr>
              <a:t>is generally speaking </a:t>
            </a:r>
            <a:r>
              <a:rPr lang="en-US" sz="2400" b="1" i="1" dirty="0">
                <a:solidFill>
                  <a:srgbClr val="FF0000"/>
                </a:solidFill>
              </a:rPr>
              <a:t>a little below the average price </a:t>
            </a:r>
            <a:r>
              <a:rPr lang="en-US" sz="2400" b="1" i="1" dirty="0">
                <a:solidFill>
                  <a:schemeClr val="accent1"/>
                </a:solidFill>
              </a:rPr>
              <a:t>offered in the market, but </a:t>
            </a:r>
            <a:r>
              <a:rPr lang="en-US" sz="2400" b="1" i="1" dirty="0">
                <a:solidFill>
                  <a:srgbClr val="FF0000"/>
                </a:solidFill>
              </a:rPr>
              <a:t>NOT THE LOWEST </a:t>
            </a:r>
            <a:r>
              <a:rPr lang="en-US" sz="2400" b="1" i="1" dirty="0">
                <a:solidFill>
                  <a:schemeClr val="accent1"/>
                </a:solidFill>
              </a:rPr>
              <a:t>!</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 </a:t>
            </a:r>
            <a:r>
              <a:rPr lang="en-US" sz="2400" b="1" i="1" dirty="0">
                <a:solidFill>
                  <a:srgbClr val="FF0000"/>
                </a:solidFill>
              </a:rPr>
              <a:t>Different suppliers have different equipment &amp; expertise </a:t>
            </a:r>
            <a:r>
              <a:rPr lang="en-US" sz="2400" b="1" i="1" dirty="0">
                <a:solidFill>
                  <a:schemeClr val="accent1"/>
                </a:solidFill>
              </a:rPr>
              <a:t>and the supplier who has the most suitable equipment, employee expertise and infrastructure to produce your product will most likely give you the best offer on all three: </a:t>
            </a:r>
            <a:r>
              <a:rPr lang="en-US" sz="2400" b="1" i="1" dirty="0">
                <a:solidFill>
                  <a:srgbClr val="FF0000"/>
                </a:solidFill>
              </a:rPr>
              <a:t>1.) Quality 2.) Price, 3.) Lead Time</a:t>
            </a:r>
            <a:r>
              <a:rPr lang="en-US" sz="2400" b="1" i="1" dirty="0">
                <a:solidFill>
                  <a:schemeClr val="accent1"/>
                </a:solidFill>
              </a:rPr>
              <a:t>. In other words, if your needs and requirements match the supplier's capabilities perfectly you should ideally hit three of these birds with one stone.</a:t>
            </a:r>
          </a:p>
        </p:txBody>
      </p:sp>
      <p:pic>
        <p:nvPicPr>
          <p:cNvPr id="7170" name="Picture 2" descr="Image result for manufacturing equipment">
            <a:extLst>
              <a:ext uri="{FF2B5EF4-FFF2-40B4-BE49-F238E27FC236}">
                <a16:creationId xmlns:a16="http://schemas.microsoft.com/office/drawing/2014/main" id="{03B06B9F-4C32-47AC-8CEF-7C34A7389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808" y="4398924"/>
            <a:ext cx="3103228" cy="20650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anufacturing equipment">
            <a:extLst>
              <a:ext uri="{FF2B5EF4-FFF2-40B4-BE49-F238E27FC236}">
                <a16:creationId xmlns:a16="http://schemas.microsoft.com/office/drawing/2014/main" id="{6BFDA4EC-F6F6-4D67-B3C4-DD1BC6551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820" y="4416424"/>
            <a:ext cx="2500339" cy="20650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manual manufacturing">
            <a:extLst>
              <a:ext uri="{FF2B5EF4-FFF2-40B4-BE49-F238E27FC236}">
                <a16:creationId xmlns:a16="http://schemas.microsoft.com/office/drawing/2014/main" id="{99985CCA-F59C-4632-B552-3867A7727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110" y="4416424"/>
            <a:ext cx="3163180" cy="210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0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42196" y="446107"/>
            <a:ext cx="9991725" cy="5632311"/>
          </a:xfrm>
          <a:prstGeom prst="rect">
            <a:avLst/>
          </a:prstGeom>
          <a:noFill/>
        </p:spPr>
        <p:txBody>
          <a:bodyPr wrap="square" rtlCol="0">
            <a:spAutoFit/>
          </a:bodyPr>
          <a:lstStyle/>
          <a:p>
            <a:pPr marL="285750" indent="-285750">
              <a:buFontTx/>
              <a:buChar char="-"/>
            </a:pPr>
            <a:r>
              <a:rPr lang="en-US" sz="2400" b="1" i="1" dirty="0">
                <a:solidFill>
                  <a:srgbClr val="FF0000"/>
                </a:solidFill>
              </a:rPr>
              <a:t>Call the potential supplier</a:t>
            </a:r>
            <a:r>
              <a:rPr lang="en-US" sz="2400" b="1" i="1" dirty="0">
                <a:solidFill>
                  <a:schemeClr val="accent1"/>
                </a:solidFill>
              </a:rPr>
              <a:t> to see who answers the phone ! </a:t>
            </a:r>
          </a:p>
          <a:p>
            <a:endParaRPr lang="en-US" sz="2400" b="1" i="1" dirty="0">
              <a:solidFill>
                <a:schemeClr val="accent1"/>
              </a:solidFill>
            </a:endParaRPr>
          </a:p>
          <a:p>
            <a:pPr marL="285750" indent="-285750">
              <a:buFontTx/>
              <a:buChar char="-"/>
            </a:pPr>
            <a:r>
              <a:rPr lang="en-US" sz="2400" b="1" i="1" dirty="0">
                <a:solidFill>
                  <a:schemeClr val="accent1"/>
                </a:solidFill>
              </a:rPr>
              <a:t>Are there indeed many people or is it always the same person ? Do they have a </a:t>
            </a:r>
            <a:r>
              <a:rPr lang="en-US" sz="2400" b="1" i="1" dirty="0">
                <a:solidFill>
                  <a:srgbClr val="FF0000"/>
                </a:solidFill>
              </a:rPr>
              <a:t>receptionist and separate phone numbers for different managers </a:t>
            </a:r>
            <a:r>
              <a:rPr lang="en-US" sz="2400" b="1" i="1" dirty="0">
                <a:solidFill>
                  <a:schemeClr val="accent1"/>
                </a:solidFill>
              </a:rPr>
              <a:t>?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Can you </a:t>
            </a:r>
            <a:r>
              <a:rPr lang="en-US" sz="2400" b="1" i="1" dirty="0">
                <a:solidFill>
                  <a:srgbClr val="FF0000"/>
                </a:solidFill>
              </a:rPr>
              <a:t>reach an English speaking person </a:t>
            </a:r>
            <a:r>
              <a:rPr lang="en-US" sz="2400" b="1" i="1" dirty="0">
                <a:solidFill>
                  <a:schemeClr val="accent1"/>
                </a:solidFill>
              </a:rPr>
              <a:t>easily or do you end up not being able to understand a single word the person on the other side of the phone line tells you ?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Are you getting to </a:t>
            </a:r>
            <a:r>
              <a:rPr lang="en-US" sz="2400" b="1" i="1" dirty="0">
                <a:solidFill>
                  <a:srgbClr val="FF0000"/>
                </a:solidFill>
              </a:rPr>
              <a:t>someone who clarifies your questions quickly </a:t>
            </a:r>
            <a:r>
              <a:rPr lang="en-US" sz="2400" b="1" i="1" dirty="0">
                <a:solidFill>
                  <a:schemeClr val="accent1"/>
                </a:solidFill>
              </a:rPr>
              <a:t>or are you being transferred from one guy to the next and finally someone hangs up on you ??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After calling them, close your eyes and ask yourself: </a:t>
            </a:r>
            <a:r>
              <a:rPr lang="en-US" sz="2400" b="1" i="1" dirty="0">
                <a:solidFill>
                  <a:srgbClr val="FF0000"/>
                </a:solidFill>
              </a:rPr>
              <a:t>"Did they answer my questions properly and professionally and make me feel comfortable ?"</a:t>
            </a:r>
          </a:p>
        </p:txBody>
      </p:sp>
    </p:spTree>
    <p:extLst>
      <p:ext uri="{BB962C8B-B14F-4D97-AF65-F5344CB8AC3E}">
        <p14:creationId xmlns:p14="http://schemas.microsoft.com/office/powerpoint/2010/main" val="113520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358114" y="476964"/>
            <a:ext cx="9991725" cy="4154984"/>
          </a:xfrm>
          <a:prstGeom prst="rect">
            <a:avLst/>
          </a:prstGeom>
          <a:noFill/>
        </p:spPr>
        <p:txBody>
          <a:bodyPr wrap="square" rtlCol="0">
            <a:spAutoFit/>
          </a:bodyPr>
          <a:lstStyle/>
          <a:p>
            <a:pPr marL="285750" indent="-285750">
              <a:buFontTx/>
              <a:buChar char="-"/>
            </a:pPr>
            <a:r>
              <a:rPr lang="en-US" sz="2400" b="1" i="1" dirty="0">
                <a:solidFill>
                  <a:schemeClr val="accent1"/>
                </a:solidFill>
              </a:rPr>
              <a:t>If the value of your purchase is high, </a:t>
            </a:r>
            <a:r>
              <a:rPr lang="en-US" sz="2400" b="1" i="1" dirty="0">
                <a:solidFill>
                  <a:srgbClr val="FF0000"/>
                </a:solidFill>
              </a:rPr>
              <a:t>negotiate good payment terms</a:t>
            </a:r>
            <a:r>
              <a:rPr lang="en-US" sz="2400" b="1" i="1" dirty="0">
                <a:solidFill>
                  <a:schemeClr val="accent1"/>
                </a:solidFill>
              </a:rPr>
              <a:t> and try not to put yourself under the mercy of your chosen supplier. You may try negotiating a 30% advance payment with order and remaining amount after inspecting first articles. Or 50% with order, remaining 50% after first articles inspection and approval and just before shipment.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If you are outsourcing to China or any other foreign country, </a:t>
            </a:r>
            <a:r>
              <a:rPr lang="en-US" sz="2400" b="1" i="1" dirty="0">
                <a:solidFill>
                  <a:srgbClr val="FF0000"/>
                </a:solidFill>
              </a:rPr>
              <a:t>do not expect a net 30 days or 60 days term with your first order</a:t>
            </a:r>
            <a:r>
              <a:rPr lang="en-US" sz="2400" b="1" i="1" dirty="0">
                <a:solidFill>
                  <a:schemeClr val="accent1"/>
                </a:solidFill>
              </a:rPr>
              <a:t>.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If the payment is for a mold or tooling, then it is very normal to expect the supplier to ask you for </a:t>
            </a:r>
            <a:r>
              <a:rPr lang="en-US" sz="2400" b="1" i="1" dirty="0">
                <a:solidFill>
                  <a:srgbClr val="FF0000"/>
                </a:solidFill>
              </a:rPr>
              <a:t>full payment of the mold / tool in advance.</a:t>
            </a:r>
          </a:p>
        </p:txBody>
      </p:sp>
      <p:pic>
        <p:nvPicPr>
          <p:cNvPr id="9218" name="Picture 2" descr="Image result for payment tems">
            <a:extLst>
              <a:ext uri="{FF2B5EF4-FFF2-40B4-BE49-F238E27FC236}">
                <a16:creationId xmlns:a16="http://schemas.microsoft.com/office/drawing/2014/main" id="{8904DF71-67DC-4C3C-9ED8-9608AB41B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15" y="4816637"/>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mold fee">
            <a:extLst>
              <a:ext uri="{FF2B5EF4-FFF2-40B4-BE49-F238E27FC236}">
                <a16:creationId xmlns:a16="http://schemas.microsoft.com/office/drawing/2014/main" id="{CDFD2F9C-67E1-45A8-A173-9E9F0DA8D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175" y="4791076"/>
            <a:ext cx="1656201" cy="154247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advance payment">
            <a:extLst>
              <a:ext uri="{FF2B5EF4-FFF2-40B4-BE49-F238E27FC236}">
                <a16:creationId xmlns:a16="http://schemas.microsoft.com/office/drawing/2014/main" id="{9AAA5322-7EC1-4D8F-B0F2-7B07CF40C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2" y="4772682"/>
            <a:ext cx="4372905" cy="155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358114" y="476964"/>
            <a:ext cx="9991725" cy="5262979"/>
          </a:xfrm>
          <a:prstGeom prst="rect">
            <a:avLst/>
          </a:prstGeom>
          <a:noFill/>
        </p:spPr>
        <p:txBody>
          <a:bodyPr wrap="square" rtlCol="0">
            <a:spAutoFit/>
          </a:bodyPr>
          <a:lstStyle/>
          <a:p>
            <a:pPr marL="285750" indent="-285750">
              <a:buFontTx/>
              <a:buChar char="-"/>
            </a:pPr>
            <a:r>
              <a:rPr lang="en-US" sz="2400" b="1" i="1" dirty="0">
                <a:solidFill>
                  <a:schemeClr val="accent1"/>
                </a:solidFill>
              </a:rPr>
              <a:t>There are </a:t>
            </a:r>
            <a:r>
              <a:rPr lang="en-US" sz="2400" b="1" i="1" dirty="0">
                <a:solidFill>
                  <a:srgbClr val="FF0000"/>
                </a:solidFill>
              </a:rPr>
              <a:t>many other techniques and methods </a:t>
            </a:r>
            <a:r>
              <a:rPr lang="en-US" sz="2400" b="1" i="1" dirty="0">
                <a:solidFill>
                  <a:schemeClr val="accent1"/>
                </a:solidFill>
              </a:rPr>
              <a:t>you can use for free. These are just some that are effective. Do use as many of these techniques as possible and others to make sure you have found the right supplier for your product needs. </a:t>
            </a:r>
          </a:p>
          <a:p>
            <a:endParaRPr lang="en-US" sz="2400" b="1" i="1" dirty="0">
              <a:solidFill>
                <a:schemeClr val="accent1"/>
              </a:solidFill>
            </a:endParaRPr>
          </a:p>
          <a:p>
            <a:pPr marL="285750" indent="-285750">
              <a:buFontTx/>
              <a:buChar char="-"/>
            </a:pPr>
            <a:r>
              <a:rPr lang="en-US" sz="2400" b="1" i="1" dirty="0">
                <a:solidFill>
                  <a:schemeClr val="accent1"/>
                </a:solidFill>
              </a:rPr>
              <a:t>Also keep in mind that </a:t>
            </a:r>
            <a:r>
              <a:rPr lang="en-US" sz="2400" b="1" i="1" dirty="0">
                <a:solidFill>
                  <a:srgbClr val="FF0000"/>
                </a:solidFill>
              </a:rPr>
              <a:t>none of the above methods should be taken as a single criteria in making a purchasing decision</a:t>
            </a:r>
            <a:r>
              <a:rPr lang="en-US" sz="2400" b="1" i="1" dirty="0">
                <a:solidFill>
                  <a:schemeClr val="accent1"/>
                </a:solidFill>
              </a:rPr>
              <a:t>. Instead, the overall score or picture from your evaluation combined with </a:t>
            </a:r>
            <a:r>
              <a:rPr lang="en-US" sz="2400" b="1" i="1" dirty="0">
                <a:solidFill>
                  <a:srgbClr val="FF0000"/>
                </a:solidFill>
              </a:rPr>
              <a:t>proper interpretation and commonsense</a:t>
            </a:r>
            <a:r>
              <a:rPr lang="en-US" sz="2400" b="1" i="1" dirty="0">
                <a:solidFill>
                  <a:schemeClr val="accent1"/>
                </a:solidFill>
              </a:rPr>
              <a:t> should lead you to decisions. There are many small shops and manufacturers who are actually good but would probably perform badly on the above listed evaluation criteria. Be aware of this fact too ! On the other hand, we are here for you, with an already well established manufacturing basis and network you can benefit from if you need to have something custom manufactured. </a:t>
            </a:r>
          </a:p>
        </p:txBody>
      </p:sp>
      <p:sp>
        <p:nvSpPr>
          <p:cNvPr id="3" name="TextBox 2">
            <a:extLst>
              <a:ext uri="{FF2B5EF4-FFF2-40B4-BE49-F238E27FC236}">
                <a16:creationId xmlns:a16="http://schemas.microsoft.com/office/drawing/2014/main" id="{BAEFBD98-4D31-4F85-BFB5-7791EB66ADEA}"/>
              </a:ext>
            </a:extLst>
          </p:cNvPr>
          <p:cNvSpPr txBox="1"/>
          <p:nvPr/>
        </p:nvSpPr>
        <p:spPr>
          <a:xfrm>
            <a:off x="939471" y="5938345"/>
            <a:ext cx="10744929" cy="523220"/>
          </a:xfrm>
          <a:prstGeom prst="rect">
            <a:avLst/>
          </a:prstGeom>
          <a:noFill/>
        </p:spPr>
        <p:txBody>
          <a:bodyPr wrap="none" rtlCol="0">
            <a:spAutoFit/>
          </a:bodyPr>
          <a:lstStyle/>
          <a:p>
            <a:r>
              <a:rPr lang="en-US" sz="2800" b="1" dirty="0">
                <a:solidFill>
                  <a:srgbClr val="FF0000"/>
                </a:solidFill>
              </a:rPr>
              <a:t>Please subscribe to our channel and visit us at http://www.agstech.net</a:t>
            </a:r>
          </a:p>
        </p:txBody>
      </p:sp>
    </p:spTree>
    <p:extLst>
      <p:ext uri="{BB962C8B-B14F-4D97-AF65-F5344CB8AC3E}">
        <p14:creationId xmlns:p14="http://schemas.microsoft.com/office/powerpoint/2010/main" val="5550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200150" y="666750"/>
            <a:ext cx="9991725" cy="3539430"/>
          </a:xfrm>
          <a:prstGeom prst="rect">
            <a:avLst/>
          </a:prstGeom>
          <a:noFill/>
        </p:spPr>
        <p:txBody>
          <a:bodyPr wrap="square" rtlCol="0">
            <a:spAutoFit/>
          </a:bodyPr>
          <a:lstStyle/>
          <a:p>
            <a:r>
              <a:rPr lang="en-US" sz="2800" b="1" i="1" dirty="0">
                <a:solidFill>
                  <a:schemeClr val="accent1"/>
                </a:solidFill>
              </a:rPr>
              <a:t>This presentation is intended primarily for those looking for new suppliers and manufacturers for </a:t>
            </a:r>
            <a:r>
              <a:rPr lang="en-US" sz="2800" b="1" i="1" dirty="0">
                <a:solidFill>
                  <a:srgbClr val="FF0000"/>
                </a:solidFill>
              </a:rPr>
              <a:t>CUSTOM MADE PRODUCTS</a:t>
            </a:r>
            <a:r>
              <a:rPr lang="en-US" sz="2800" b="1" i="1" dirty="0">
                <a:solidFill>
                  <a:schemeClr val="accent1"/>
                </a:solidFill>
              </a:rPr>
              <a:t>.</a:t>
            </a:r>
          </a:p>
          <a:p>
            <a:endParaRPr lang="en-US" sz="2800" b="1" i="1" dirty="0">
              <a:solidFill>
                <a:schemeClr val="accent1"/>
              </a:solidFill>
            </a:endParaRPr>
          </a:p>
          <a:p>
            <a:r>
              <a:rPr lang="en-US" sz="2800" b="1" i="1" dirty="0">
                <a:solidFill>
                  <a:srgbClr val="FF0000"/>
                </a:solidFill>
              </a:rPr>
              <a:t>CUSTOM MADE PRODUCTS </a:t>
            </a:r>
            <a:r>
              <a:rPr lang="en-US" sz="2800" b="1" i="1" dirty="0">
                <a:solidFill>
                  <a:schemeClr val="accent1"/>
                </a:solidFill>
              </a:rPr>
              <a:t>are those that are manufactured according to your specifications, blueprints, design….etc.</a:t>
            </a:r>
          </a:p>
          <a:p>
            <a:endParaRPr lang="en-US" sz="2800" b="1" i="1" dirty="0">
              <a:solidFill>
                <a:schemeClr val="accent1"/>
              </a:solidFill>
            </a:endParaRPr>
          </a:p>
          <a:p>
            <a:r>
              <a:rPr lang="en-US" sz="2800" b="1" i="1" dirty="0">
                <a:solidFill>
                  <a:schemeClr val="accent1"/>
                </a:solidFill>
              </a:rPr>
              <a:t>Also the advise given in this presentation is worth pursuing if you are willing to establish long term relationships with suppliers.</a:t>
            </a:r>
          </a:p>
        </p:txBody>
      </p:sp>
      <p:pic>
        <p:nvPicPr>
          <p:cNvPr id="4" name="Picture 3" descr="A picture containing blue, box, table, white&#10;&#10;Description automatically generated">
            <a:extLst>
              <a:ext uri="{FF2B5EF4-FFF2-40B4-BE49-F238E27FC236}">
                <a16:creationId xmlns:a16="http://schemas.microsoft.com/office/drawing/2014/main" id="{20DD48DA-CEAC-400E-986F-4B761CFFB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5" y="4549080"/>
            <a:ext cx="2409825" cy="1807369"/>
          </a:xfrm>
          <a:prstGeom prst="rect">
            <a:avLst/>
          </a:prstGeom>
        </p:spPr>
      </p:pic>
      <p:pic>
        <p:nvPicPr>
          <p:cNvPr id="8" name="Picture 7" descr="A picture containing ware, gear, indoor, table&#10;&#10;Description automatically generated">
            <a:extLst>
              <a:ext uri="{FF2B5EF4-FFF2-40B4-BE49-F238E27FC236}">
                <a16:creationId xmlns:a16="http://schemas.microsoft.com/office/drawing/2014/main" id="{8C8B94AF-90E0-4C77-828C-6D5793C35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675" y="4549079"/>
            <a:ext cx="2107850" cy="1807369"/>
          </a:xfrm>
          <a:prstGeom prst="rect">
            <a:avLst/>
          </a:prstGeom>
        </p:spPr>
      </p:pic>
      <p:pic>
        <p:nvPicPr>
          <p:cNvPr id="10" name="Picture 9" descr="A picture containing table, sitting, paper, different&#10;&#10;Description automatically generated">
            <a:extLst>
              <a:ext uri="{FF2B5EF4-FFF2-40B4-BE49-F238E27FC236}">
                <a16:creationId xmlns:a16="http://schemas.microsoft.com/office/drawing/2014/main" id="{2F22AFCD-4036-44AF-A310-59924DC34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74813" y="4106366"/>
            <a:ext cx="1826374" cy="2711800"/>
          </a:xfrm>
          <a:prstGeom prst="rect">
            <a:avLst/>
          </a:prstGeom>
        </p:spPr>
      </p:pic>
      <p:pic>
        <p:nvPicPr>
          <p:cNvPr id="12" name="Picture 11" descr="A picture containing sitting, blue, white, table&#10;&#10;Description automatically generated">
            <a:extLst>
              <a:ext uri="{FF2B5EF4-FFF2-40B4-BE49-F238E27FC236}">
                <a16:creationId xmlns:a16="http://schemas.microsoft.com/office/drawing/2014/main" id="{F9E63B6D-3BB5-4C36-B4D0-C84B7AFC0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673703" y="4247849"/>
            <a:ext cx="1807370" cy="2409827"/>
          </a:xfrm>
          <a:prstGeom prst="rect">
            <a:avLst/>
          </a:prstGeom>
        </p:spPr>
      </p:pic>
    </p:spTree>
    <p:extLst>
      <p:ext uri="{BB962C8B-B14F-4D97-AF65-F5344CB8AC3E}">
        <p14:creationId xmlns:p14="http://schemas.microsoft.com/office/powerpoint/2010/main" val="182031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200150" y="666750"/>
            <a:ext cx="9991725" cy="3539430"/>
          </a:xfrm>
          <a:prstGeom prst="rect">
            <a:avLst/>
          </a:prstGeom>
          <a:noFill/>
        </p:spPr>
        <p:txBody>
          <a:bodyPr wrap="square" rtlCol="0">
            <a:spAutoFit/>
          </a:bodyPr>
          <a:lstStyle/>
          <a:p>
            <a:r>
              <a:rPr lang="en-US" sz="2800" b="1" i="1" dirty="0">
                <a:solidFill>
                  <a:schemeClr val="accent1"/>
                </a:solidFill>
              </a:rPr>
              <a:t>Using </a:t>
            </a:r>
            <a:r>
              <a:rPr lang="en-US" sz="2800" b="1" i="1" dirty="0">
                <a:solidFill>
                  <a:srgbClr val="FF0000"/>
                </a:solidFill>
              </a:rPr>
              <a:t>TRADE AGENTS </a:t>
            </a:r>
            <a:r>
              <a:rPr lang="en-US" sz="2800" b="1" i="1" dirty="0">
                <a:solidFill>
                  <a:schemeClr val="accent1"/>
                </a:solidFill>
              </a:rPr>
              <a:t>and </a:t>
            </a:r>
            <a:r>
              <a:rPr lang="en-US" sz="2800" b="1" i="1" dirty="0">
                <a:solidFill>
                  <a:srgbClr val="FF0000"/>
                </a:solidFill>
              </a:rPr>
              <a:t>TRAVELLING</a:t>
            </a:r>
            <a:r>
              <a:rPr lang="en-US" sz="2800" b="1" i="1" dirty="0">
                <a:solidFill>
                  <a:schemeClr val="accent1"/>
                </a:solidFill>
              </a:rPr>
              <a:t> to the factory &amp; visiting them….these can all be BENEFITIAL, but many times the buyer will not have so much volume or the extra profit margin to pay for these services and expenses. These are </a:t>
            </a:r>
            <a:r>
              <a:rPr lang="en-US" sz="2800" b="1" i="1" dirty="0">
                <a:solidFill>
                  <a:srgbClr val="FF0000"/>
                </a:solidFill>
              </a:rPr>
              <a:t>COSTLY</a:t>
            </a:r>
            <a:r>
              <a:rPr lang="en-US" sz="2800" b="1" i="1" dirty="0">
                <a:solidFill>
                  <a:schemeClr val="accent1"/>
                </a:solidFill>
              </a:rPr>
              <a:t> !</a:t>
            </a:r>
          </a:p>
          <a:p>
            <a:endParaRPr lang="en-US" sz="2800" b="1" i="1" dirty="0">
              <a:solidFill>
                <a:schemeClr val="accent1"/>
              </a:solidFill>
            </a:endParaRPr>
          </a:p>
          <a:p>
            <a:r>
              <a:rPr lang="en-US" sz="2800" b="1" i="1" dirty="0">
                <a:solidFill>
                  <a:schemeClr val="accent1"/>
                </a:solidFill>
              </a:rPr>
              <a:t>Doing the homework properly by yourself </a:t>
            </a:r>
            <a:r>
              <a:rPr lang="en-US" sz="2800" b="1" i="1" dirty="0">
                <a:solidFill>
                  <a:srgbClr val="FF0000"/>
                </a:solidFill>
              </a:rPr>
              <a:t>REMOTELY</a:t>
            </a:r>
            <a:r>
              <a:rPr lang="en-US" sz="2800" b="1" i="1" dirty="0">
                <a:solidFill>
                  <a:schemeClr val="accent1"/>
                </a:solidFill>
              </a:rPr>
              <a:t> over the internet, phone, Skype… will make it possible to succeed for almost NO COST and </a:t>
            </a:r>
            <a:r>
              <a:rPr lang="en-US" sz="2800" b="1" i="1" dirty="0">
                <a:solidFill>
                  <a:srgbClr val="FF0000"/>
                </a:solidFill>
              </a:rPr>
              <a:t>MAY ELIMINATE THE NEED TO VISIT PLANTS</a:t>
            </a:r>
            <a:r>
              <a:rPr lang="en-US" sz="2800" b="1" i="1" dirty="0">
                <a:solidFill>
                  <a:schemeClr val="accent1"/>
                </a:solidFill>
              </a:rPr>
              <a:t>. </a:t>
            </a:r>
          </a:p>
        </p:txBody>
      </p:sp>
      <p:pic>
        <p:nvPicPr>
          <p:cNvPr id="1026" name="Picture 2" descr="Image result for factory">
            <a:extLst>
              <a:ext uri="{FF2B5EF4-FFF2-40B4-BE49-F238E27FC236}">
                <a16:creationId xmlns:a16="http://schemas.microsoft.com/office/drawing/2014/main" id="{56E1E479-D1E1-4B35-B905-B6916ADC2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948" y="450420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ne">
            <a:extLst>
              <a:ext uri="{FF2B5EF4-FFF2-40B4-BE49-F238E27FC236}">
                <a16:creationId xmlns:a16="http://schemas.microsoft.com/office/drawing/2014/main" id="{A6991110-6454-4307-BE60-7A8DC07A9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390" y="4504204"/>
            <a:ext cx="3288731" cy="18478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n at airport">
            <a:extLst>
              <a:ext uri="{FF2B5EF4-FFF2-40B4-BE49-F238E27FC236}">
                <a16:creationId xmlns:a16="http://schemas.microsoft.com/office/drawing/2014/main" id="{571A1C5C-A102-4098-8BDB-B8E1E4235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4504204"/>
            <a:ext cx="2776822" cy="184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4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06338" y="182657"/>
            <a:ext cx="9991725" cy="5262979"/>
          </a:xfrm>
          <a:prstGeom prst="rect">
            <a:avLst/>
          </a:prstGeom>
          <a:noFill/>
        </p:spPr>
        <p:txBody>
          <a:bodyPr wrap="square" rtlCol="0">
            <a:spAutoFit/>
          </a:bodyPr>
          <a:lstStyle/>
          <a:p>
            <a:r>
              <a:rPr lang="en-US" sz="2800" b="1" i="1" dirty="0">
                <a:solidFill>
                  <a:schemeClr val="accent1"/>
                </a:solidFill>
              </a:rPr>
              <a:t>Ask potential suppliers for a copy of their </a:t>
            </a:r>
            <a:r>
              <a:rPr lang="en-US" sz="2800" b="1" i="1" dirty="0">
                <a:solidFill>
                  <a:srgbClr val="FF0000"/>
                </a:solidFill>
              </a:rPr>
              <a:t>QUALITY MANAGEMENT CERTIFICATIONS</a:t>
            </a:r>
            <a:r>
              <a:rPr lang="en-US" sz="2800" b="1" i="1" dirty="0">
                <a:solidFill>
                  <a:schemeClr val="accent1"/>
                </a:solidFill>
              </a:rPr>
              <a:t>, such as </a:t>
            </a:r>
            <a:r>
              <a:rPr lang="en-US" sz="2800" b="1" i="1" dirty="0">
                <a:solidFill>
                  <a:srgbClr val="FF0000"/>
                </a:solidFill>
              </a:rPr>
              <a:t>ISO9001, QS9000, ISO14969</a:t>
            </a:r>
            <a:r>
              <a:rPr lang="en-US" sz="2800" b="1" i="1" dirty="0">
                <a:solidFill>
                  <a:schemeClr val="accent1"/>
                </a:solidFill>
              </a:rPr>
              <a:t>....etc. </a:t>
            </a:r>
          </a:p>
          <a:p>
            <a:endParaRPr lang="en-US" sz="2800" b="1" i="1" dirty="0">
              <a:solidFill>
                <a:schemeClr val="accent1"/>
              </a:solidFill>
            </a:endParaRPr>
          </a:p>
          <a:p>
            <a:r>
              <a:rPr lang="en-US" sz="2800" b="1" i="1" dirty="0">
                <a:solidFill>
                  <a:schemeClr val="accent1"/>
                </a:solidFill>
              </a:rPr>
              <a:t>Make sure to </a:t>
            </a:r>
            <a:r>
              <a:rPr lang="en-US" sz="2800" b="1" i="1" dirty="0">
                <a:solidFill>
                  <a:srgbClr val="FF0000"/>
                </a:solidFill>
              </a:rPr>
              <a:t>CHECK</a:t>
            </a:r>
            <a:r>
              <a:rPr lang="en-US" sz="2800" b="1" i="1" dirty="0">
                <a:solidFill>
                  <a:schemeClr val="accent1"/>
                </a:solidFill>
              </a:rPr>
              <a:t> who the </a:t>
            </a:r>
            <a:r>
              <a:rPr lang="en-US" sz="2800" b="1" i="1" dirty="0">
                <a:solidFill>
                  <a:srgbClr val="FF0000"/>
                </a:solidFill>
              </a:rPr>
              <a:t>ISSUING AGENCY </a:t>
            </a:r>
            <a:r>
              <a:rPr lang="en-US" sz="2800" b="1" i="1" dirty="0">
                <a:solidFill>
                  <a:schemeClr val="accent1"/>
                </a:solidFill>
              </a:rPr>
              <a:t>is and how reputable the issuer is. Some agencies do thorough audits and are known for their seriousness while others basically "sell" certifications. You will need to do some research on this.</a:t>
            </a:r>
          </a:p>
          <a:p>
            <a:endParaRPr lang="en-US" sz="2800" b="1" i="1" dirty="0">
              <a:solidFill>
                <a:schemeClr val="accent1"/>
              </a:solidFill>
            </a:endParaRPr>
          </a:p>
          <a:p>
            <a:r>
              <a:rPr lang="en-US" sz="2800" b="1" i="1" dirty="0">
                <a:solidFill>
                  <a:schemeClr val="accent1"/>
                </a:solidFill>
              </a:rPr>
              <a:t>Similar to the above, ask your potential supplier whether they have ever sold a product that has other certifications &amp; marks such as </a:t>
            </a:r>
            <a:r>
              <a:rPr lang="en-US" sz="2800" b="1" i="1" dirty="0">
                <a:solidFill>
                  <a:srgbClr val="FF0000"/>
                </a:solidFill>
              </a:rPr>
              <a:t>UL, CE, FDA, RoHS compliance, Electromagnetic Compatibility - US FCC approvals</a:t>
            </a:r>
            <a:r>
              <a:rPr lang="en-US" sz="2800" b="1" i="1" dirty="0">
                <a:solidFill>
                  <a:schemeClr val="accent1"/>
                </a:solidFill>
              </a:rPr>
              <a:t>.....etc.</a:t>
            </a:r>
          </a:p>
        </p:txBody>
      </p:sp>
      <p:pic>
        <p:nvPicPr>
          <p:cNvPr id="2050" name="Picture 2" descr="Image result for UL logo">
            <a:extLst>
              <a:ext uri="{FF2B5EF4-FFF2-40B4-BE49-F238E27FC236}">
                <a16:creationId xmlns:a16="http://schemas.microsoft.com/office/drawing/2014/main" id="{6A2F40B6-D4D9-488A-889E-CE3E0FED3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338" y="5445636"/>
            <a:ext cx="33051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E logo">
            <a:extLst>
              <a:ext uri="{FF2B5EF4-FFF2-40B4-BE49-F238E27FC236}">
                <a16:creationId xmlns:a16="http://schemas.microsoft.com/office/drawing/2014/main" id="{B7959154-E6B9-4E3B-B975-B0E2548C5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506" y="5445636"/>
            <a:ext cx="1968838"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DA logo">
            <a:extLst>
              <a:ext uri="{FF2B5EF4-FFF2-40B4-BE49-F238E27FC236}">
                <a16:creationId xmlns:a16="http://schemas.microsoft.com/office/drawing/2014/main" id="{66798D3B-34EA-4C72-BC4E-644CE59CD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337" y="5354275"/>
            <a:ext cx="1472486" cy="14724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SO14000&quot;">
            <a:extLst>
              <a:ext uri="{FF2B5EF4-FFF2-40B4-BE49-F238E27FC236}">
                <a16:creationId xmlns:a16="http://schemas.microsoft.com/office/drawing/2014/main" id="{E19D6708-5D7B-48E8-A14F-06B4667EBC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817" y="5354275"/>
            <a:ext cx="1472486" cy="147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10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06338" y="182657"/>
            <a:ext cx="9991725" cy="4401205"/>
          </a:xfrm>
          <a:prstGeom prst="rect">
            <a:avLst/>
          </a:prstGeom>
          <a:noFill/>
        </p:spPr>
        <p:txBody>
          <a:bodyPr wrap="square" rtlCol="0">
            <a:spAutoFit/>
          </a:bodyPr>
          <a:lstStyle/>
          <a:p>
            <a:pPr marL="285750" indent="-285750">
              <a:buFontTx/>
              <a:buChar char="-"/>
            </a:pPr>
            <a:r>
              <a:rPr lang="en-US" sz="2800" b="1" i="1" dirty="0">
                <a:solidFill>
                  <a:schemeClr val="accent1"/>
                </a:solidFill>
              </a:rPr>
              <a:t>Ask your potential suppliers for a few customer references.</a:t>
            </a:r>
          </a:p>
          <a:p>
            <a:endParaRPr lang="en-US" sz="2800" b="1" i="1" dirty="0">
              <a:solidFill>
                <a:schemeClr val="accent1"/>
              </a:solidFill>
            </a:endParaRPr>
          </a:p>
          <a:p>
            <a:pPr marL="285750" indent="-285750">
              <a:buFontTx/>
              <a:buChar char="-"/>
            </a:pPr>
            <a:r>
              <a:rPr lang="en-US" sz="2800" b="1" i="1" dirty="0">
                <a:solidFill>
                  <a:schemeClr val="accent1"/>
                </a:solidFill>
              </a:rPr>
              <a:t>Pay attention to </a:t>
            </a:r>
            <a:r>
              <a:rPr lang="en-US" sz="2800" b="1" i="1" dirty="0">
                <a:solidFill>
                  <a:srgbClr val="FF0000"/>
                </a:solidFill>
              </a:rPr>
              <a:t>who</a:t>
            </a:r>
            <a:r>
              <a:rPr lang="en-US" sz="2800" b="1" i="1" dirty="0">
                <a:solidFill>
                  <a:schemeClr val="accent1"/>
                </a:solidFill>
              </a:rPr>
              <a:t> the given references are ?  </a:t>
            </a:r>
          </a:p>
          <a:p>
            <a:endParaRPr lang="en-US" sz="2800" b="1" i="1" dirty="0">
              <a:solidFill>
                <a:schemeClr val="accent1"/>
              </a:solidFill>
            </a:endParaRPr>
          </a:p>
          <a:p>
            <a:pPr marL="285750" indent="-285750">
              <a:buFontTx/>
              <a:buChar char="-"/>
            </a:pPr>
            <a:r>
              <a:rPr lang="en-US" sz="2800" b="1" i="1" dirty="0">
                <a:solidFill>
                  <a:schemeClr val="accent1"/>
                </a:solidFill>
              </a:rPr>
              <a:t>Find out </a:t>
            </a:r>
            <a:r>
              <a:rPr lang="en-US" sz="2800" b="1" i="1" dirty="0">
                <a:solidFill>
                  <a:srgbClr val="FF0000"/>
                </a:solidFill>
              </a:rPr>
              <a:t>when they last sold </a:t>
            </a:r>
            <a:r>
              <a:rPr lang="en-US" sz="2800" b="1" i="1" dirty="0">
                <a:solidFill>
                  <a:schemeClr val="accent1"/>
                </a:solidFill>
              </a:rPr>
              <a:t>to that company or person ?</a:t>
            </a:r>
          </a:p>
          <a:p>
            <a:endParaRPr lang="en-US" sz="2800" b="1" i="1" dirty="0">
              <a:solidFill>
                <a:schemeClr val="accent1"/>
              </a:solidFill>
            </a:endParaRPr>
          </a:p>
          <a:p>
            <a:pPr marL="285750" indent="-285750">
              <a:buFontTx/>
              <a:buChar char="-"/>
            </a:pPr>
            <a:r>
              <a:rPr lang="en-US" sz="2800" b="1" i="1" dirty="0">
                <a:solidFill>
                  <a:schemeClr val="accent1"/>
                </a:solidFill>
              </a:rPr>
              <a:t>Even legitimate and good suppliers may not always provide references. </a:t>
            </a:r>
            <a:r>
              <a:rPr lang="en-US" sz="2800" b="1" i="1" dirty="0">
                <a:solidFill>
                  <a:srgbClr val="FF0000"/>
                </a:solidFill>
              </a:rPr>
              <a:t>Do not insist and do not take this as a red flag ! </a:t>
            </a:r>
            <a:r>
              <a:rPr lang="en-US" sz="2800" b="1" i="1" dirty="0">
                <a:solidFill>
                  <a:schemeClr val="accent1"/>
                </a:solidFill>
              </a:rPr>
              <a:t>If they do give you good references which you can check and confirm, you should give a bonus point to those suppliers.</a:t>
            </a:r>
          </a:p>
        </p:txBody>
      </p:sp>
      <p:pic>
        <p:nvPicPr>
          <p:cNvPr id="3074" name="Picture 2" descr="Image result for Happy customer">
            <a:extLst>
              <a:ext uri="{FF2B5EF4-FFF2-40B4-BE49-F238E27FC236}">
                <a16:creationId xmlns:a16="http://schemas.microsoft.com/office/drawing/2014/main" id="{631C43B7-331F-41FF-B9DE-33676EA8A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43" y="458386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unhappy customer">
            <a:extLst>
              <a:ext uri="{FF2B5EF4-FFF2-40B4-BE49-F238E27FC236}">
                <a16:creationId xmlns:a16="http://schemas.microsoft.com/office/drawing/2014/main" id="{EBE5C798-2C95-42A3-985D-BC4ACEEA6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324" y="4583862"/>
            <a:ext cx="2711448" cy="17430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unhappy customer">
            <a:extLst>
              <a:ext uri="{FF2B5EF4-FFF2-40B4-BE49-F238E27FC236}">
                <a16:creationId xmlns:a16="http://schemas.microsoft.com/office/drawing/2014/main" id="{6B4CE05A-654E-4687-B528-BE658D2FC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677" y="4716186"/>
            <a:ext cx="3387771" cy="161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2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06338" y="428178"/>
            <a:ext cx="9991725" cy="6001643"/>
          </a:xfrm>
          <a:prstGeom prst="rect">
            <a:avLst/>
          </a:prstGeom>
          <a:noFill/>
        </p:spPr>
        <p:txBody>
          <a:bodyPr wrap="square" rtlCol="0">
            <a:spAutoFit/>
          </a:bodyPr>
          <a:lstStyle/>
          <a:p>
            <a:pPr marL="285750" indent="-285750">
              <a:buFontTx/>
              <a:buChar char="-"/>
            </a:pPr>
            <a:r>
              <a:rPr lang="en-US" sz="2400" b="1" i="1" dirty="0">
                <a:solidFill>
                  <a:schemeClr val="accent1"/>
                </a:solidFill>
              </a:rPr>
              <a:t>Another useful open sources intelligence technique is to check a </a:t>
            </a:r>
            <a:r>
              <a:rPr lang="en-US" sz="2400" b="1" i="1" dirty="0">
                <a:solidFill>
                  <a:srgbClr val="FF0000"/>
                </a:solidFill>
              </a:rPr>
              <a:t>potential supplier’s internet presence </a:t>
            </a:r>
            <a:r>
              <a:rPr lang="en-US" sz="2400" b="1" i="1" dirty="0">
                <a:solidFill>
                  <a:schemeClr val="accent1"/>
                </a:solidFill>
              </a:rPr>
              <a:t>and </a:t>
            </a:r>
            <a:r>
              <a:rPr lang="en-US" sz="2400" b="1" i="1" dirty="0">
                <a:solidFill>
                  <a:srgbClr val="FF0000"/>
                </a:solidFill>
              </a:rPr>
              <a:t>how their name and website is performing</a:t>
            </a:r>
            <a:r>
              <a:rPr lang="en-US" sz="2400" b="1" i="1" dirty="0">
                <a:solidFill>
                  <a:schemeClr val="accent1"/>
                </a:solidFill>
              </a:rPr>
              <a:t>.</a:t>
            </a:r>
            <a:r>
              <a:rPr lang="en-US" sz="2400" dirty="0"/>
              <a:t> </a:t>
            </a:r>
          </a:p>
          <a:p>
            <a:endParaRPr lang="en-US" sz="2400" dirty="0"/>
          </a:p>
          <a:p>
            <a:pPr marL="285750" indent="-285750">
              <a:buFontTx/>
              <a:buChar char="-"/>
            </a:pPr>
            <a:r>
              <a:rPr lang="en-US" sz="2400" b="1" i="1" dirty="0">
                <a:solidFill>
                  <a:schemeClr val="accent1"/>
                </a:solidFill>
              </a:rPr>
              <a:t>Are they active on social media ? </a:t>
            </a:r>
            <a:r>
              <a:rPr lang="en-US" sz="2400" b="1" i="1" dirty="0" err="1">
                <a:solidFill>
                  <a:srgbClr val="FF0000"/>
                </a:solidFill>
              </a:rPr>
              <a:t>Youtube</a:t>
            </a:r>
            <a:r>
              <a:rPr lang="en-US" sz="2400" b="1" i="1" dirty="0">
                <a:solidFill>
                  <a:srgbClr val="FF0000"/>
                </a:solidFill>
              </a:rPr>
              <a:t>, Facebook, Twitter, Pinterest, Alibaba, MFG.com…..</a:t>
            </a:r>
          </a:p>
          <a:p>
            <a:endParaRPr lang="en-US" sz="2400" b="1" i="1" dirty="0">
              <a:solidFill>
                <a:schemeClr val="accent1"/>
              </a:solidFill>
            </a:endParaRPr>
          </a:p>
          <a:p>
            <a:pPr marL="285750" indent="-285750">
              <a:buFontTx/>
              <a:buChar char="-"/>
            </a:pPr>
            <a:r>
              <a:rPr lang="en-US" sz="2400" b="1" i="1" dirty="0">
                <a:solidFill>
                  <a:schemeClr val="accent1"/>
                </a:solidFill>
              </a:rPr>
              <a:t>Websites </a:t>
            </a:r>
            <a:r>
              <a:rPr lang="en-US" sz="2400" b="1" i="1" dirty="0">
                <a:solidFill>
                  <a:srgbClr val="FF0000"/>
                </a:solidFill>
              </a:rPr>
              <a:t>age,</a:t>
            </a:r>
            <a:r>
              <a:rPr lang="en-US" sz="2400" b="1" i="1" dirty="0">
                <a:solidFill>
                  <a:schemeClr val="accent1"/>
                </a:solidFill>
              </a:rPr>
              <a:t> </a:t>
            </a:r>
            <a:r>
              <a:rPr lang="en-US" sz="2400" b="1" i="1" dirty="0">
                <a:solidFill>
                  <a:srgbClr val="FF0000"/>
                </a:solidFill>
              </a:rPr>
              <a:t>number of back links, page rank, appearance numbers ,SEO score </a:t>
            </a:r>
            <a:r>
              <a:rPr lang="en-US" sz="2400" b="1" i="1" dirty="0">
                <a:solidFill>
                  <a:schemeClr val="accent1"/>
                </a:solidFill>
              </a:rPr>
              <a:t>and other scores and data.</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Check for the </a:t>
            </a:r>
            <a:r>
              <a:rPr lang="en-US" sz="2400" b="1" i="1" dirty="0">
                <a:solidFill>
                  <a:srgbClr val="FF0000"/>
                </a:solidFill>
              </a:rPr>
              <a:t>quality of photos and spelling</a:t>
            </a:r>
            <a:r>
              <a:rPr lang="en-US" sz="2400" b="1" i="1" dirty="0">
                <a:solidFill>
                  <a:schemeClr val="accent1"/>
                </a:solidFill>
              </a:rPr>
              <a:t>.</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Check </a:t>
            </a:r>
            <a:r>
              <a:rPr lang="en-US" sz="2400" b="1" i="1" dirty="0">
                <a:solidFill>
                  <a:srgbClr val="FF0000"/>
                </a:solidFill>
              </a:rPr>
              <a:t>blogs and customer feedback, complaint records</a:t>
            </a:r>
            <a:r>
              <a:rPr lang="en-US" sz="2400" b="1" i="1" dirty="0">
                <a:solidFill>
                  <a:schemeClr val="accent1"/>
                </a:solidFill>
              </a:rPr>
              <a:t>…etc. on the internet.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chemeClr val="accent1"/>
                </a:solidFill>
              </a:rPr>
              <a:t>Even the </a:t>
            </a:r>
            <a:r>
              <a:rPr lang="en-US" sz="2400" b="1" i="1" dirty="0">
                <a:solidFill>
                  <a:srgbClr val="FF0000"/>
                </a:solidFill>
              </a:rPr>
              <a:t>faces of the plant workers on the photos </a:t>
            </a:r>
            <a:r>
              <a:rPr lang="en-US" sz="2400" b="1" i="1" dirty="0">
                <a:solidFill>
                  <a:schemeClr val="accent1"/>
                </a:solidFill>
              </a:rPr>
              <a:t>can give you a good idea about the plant’s overall performance. </a:t>
            </a:r>
          </a:p>
        </p:txBody>
      </p:sp>
    </p:spTree>
    <p:extLst>
      <p:ext uri="{BB962C8B-B14F-4D97-AF65-F5344CB8AC3E}">
        <p14:creationId xmlns:p14="http://schemas.microsoft.com/office/powerpoint/2010/main" val="254129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06338" y="428178"/>
            <a:ext cx="9991725" cy="4893647"/>
          </a:xfrm>
          <a:prstGeom prst="rect">
            <a:avLst/>
          </a:prstGeom>
          <a:noFill/>
        </p:spPr>
        <p:txBody>
          <a:bodyPr wrap="square" rtlCol="0">
            <a:spAutoFit/>
          </a:bodyPr>
          <a:lstStyle/>
          <a:p>
            <a:pPr marL="285750" indent="-285750">
              <a:buFontTx/>
              <a:buChar char="-"/>
            </a:pPr>
            <a:r>
              <a:rPr lang="en-US" sz="2400" b="1" i="1" dirty="0">
                <a:solidFill>
                  <a:schemeClr val="accent1"/>
                </a:solidFill>
              </a:rPr>
              <a:t>If the potential supplier/manufacturer does not have online downloadable company and product brochures and catalogs, ask them to send you a link to those or to email them to you.</a:t>
            </a:r>
          </a:p>
          <a:p>
            <a:pPr marL="285750" indent="-285750">
              <a:buFontTx/>
              <a:buChar char="-"/>
            </a:pPr>
            <a:endParaRPr lang="en-US" sz="2400" b="1" i="1" dirty="0">
              <a:solidFill>
                <a:schemeClr val="accent1"/>
              </a:solidFill>
            </a:endParaRPr>
          </a:p>
          <a:p>
            <a:pPr marL="285750" indent="-285750">
              <a:buFontTx/>
              <a:buChar char="-"/>
            </a:pPr>
            <a:r>
              <a:rPr lang="en-US" sz="2400" b="1" i="1" dirty="0">
                <a:solidFill>
                  <a:srgbClr val="FF0000"/>
                </a:solidFill>
              </a:rPr>
              <a:t>Spelling mistakes ? Photos are clear or not ?</a:t>
            </a:r>
          </a:p>
          <a:p>
            <a:endParaRPr lang="en-US" sz="2400" b="1" i="1" dirty="0">
              <a:solidFill>
                <a:srgbClr val="FF0000"/>
              </a:solidFill>
            </a:endParaRPr>
          </a:p>
          <a:p>
            <a:pPr marL="285750" indent="-285750">
              <a:buFontTx/>
              <a:buChar char="-"/>
            </a:pPr>
            <a:r>
              <a:rPr lang="en-US" sz="2400" b="1" i="1" dirty="0">
                <a:solidFill>
                  <a:schemeClr val="accent1"/>
                </a:solidFill>
              </a:rPr>
              <a:t>Do products illustrated in their catalogs show a </a:t>
            </a:r>
            <a:r>
              <a:rPr lang="en-US" sz="2400" b="1" i="1" dirty="0">
                <a:solidFill>
                  <a:srgbClr val="FF0000"/>
                </a:solidFill>
              </a:rPr>
              <a:t>logo or script, company name,....etc. ?</a:t>
            </a:r>
          </a:p>
          <a:p>
            <a:endParaRPr lang="en-US" sz="2400" b="1" i="1" dirty="0">
              <a:solidFill>
                <a:srgbClr val="FF0000"/>
              </a:solidFill>
            </a:endParaRPr>
          </a:p>
          <a:p>
            <a:pPr marL="285750" indent="-285750">
              <a:buFontTx/>
              <a:buChar char="-"/>
            </a:pPr>
            <a:r>
              <a:rPr lang="en-US" sz="2400" b="1" i="1" dirty="0">
                <a:solidFill>
                  <a:schemeClr val="accent1"/>
                </a:solidFill>
              </a:rPr>
              <a:t>Truly successful suppliers usually </a:t>
            </a:r>
            <a:r>
              <a:rPr lang="en-US" sz="2400" b="1" i="1" dirty="0">
                <a:solidFill>
                  <a:srgbClr val="FF0000"/>
                </a:solidFill>
              </a:rPr>
              <a:t>hire good translators </a:t>
            </a:r>
            <a:r>
              <a:rPr lang="en-US" sz="2400" b="1" i="1" dirty="0">
                <a:solidFill>
                  <a:schemeClr val="accent1"/>
                </a:solidFill>
              </a:rPr>
              <a:t>to avoid spelling and language mistakes, they </a:t>
            </a:r>
            <a:r>
              <a:rPr lang="en-US" sz="2400" b="1" i="1" dirty="0">
                <a:solidFill>
                  <a:srgbClr val="FF0000"/>
                </a:solidFill>
              </a:rPr>
              <a:t>take photos professionally </a:t>
            </a:r>
            <a:r>
              <a:rPr lang="en-US" sz="2400" b="1" i="1" dirty="0">
                <a:solidFill>
                  <a:schemeClr val="accent1"/>
                </a:solidFill>
              </a:rPr>
              <a:t>using high resolution cameras, </a:t>
            </a:r>
            <a:r>
              <a:rPr lang="en-US" sz="2400" b="1" i="1" dirty="0">
                <a:solidFill>
                  <a:srgbClr val="FF0000"/>
                </a:solidFill>
              </a:rPr>
              <a:t>good cameramen</a:t>
            </a:r>
            <a:r>
              <a:rPr lang="en-US" sz="2400" b="1" i="1" dirty="0">
                <a:solidFill>
                  <a:schemeClr val="accent1"/>
                </a:solidFill>
              </a:rPr>
              <a:t>.....they </a:t>
            </a:r>
            <a:r>
              <a:rPr lang="en-US" sz="2400" b="1" i="1" dirty="0">
                <a:solidFill>
                  <a:srgbClr val="FF0000"/>
                </a:solidFill>
              </a:rPr>
              <a:t>proudly show their logo and name</a:t>
            </a:r>
            <a:r>
              <a:rPr lang="en-US" sz="2400" b="1" i="1" dirty="0">
                <a:solidFill>
                  <a:schemeClr val="accent1"/>
                </a:solidFill>
              </a:rPr>
              <a:t> on products and elsewhere etc.   </a:t>
            </a:r>
          </a:p>
        </p:txBody>
      </p:sp>
      <p:pic>
        <p:nvPicPr>
          <p:cNvPr id="4098" name="Picture 2" descr="Image result for online product brochures">
            <a:extLst>
              <a:ext uri="{FF2B5EF4-FFF2-40B4-BE49-F238E27FC236}">
                <a16:creationId xmlns:a16="http://schemas.microsoft.com/office/drawing/2014/main" id="{39CC1A56-1F4A-4A36-872C-3EC6E783E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136" y="5321825"/>
            <a:ext cx="1919287" cy="127719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online product brochures">
            <a:extLst>
              <a:ext uri="{FF2B5EF4-FFF2-40B4-BE49-F238E27FC236}">
                <a16:creationId xmlns:a16="http://schemas.microsoft.com/office/drawing/2014/main" id="{15B30F8A-6185-4254-8214-76B643B72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414" y="5337975"/>
            <a:ext cx="2198034" cy="12859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atalog download">
            <a:extLst>
              <a:ext uri="{FF2B5EF4-FFF2-40B4-BE49-F238E27FC236}">
                <a16:creationId xmlns:a16="http://schemas.microsoft.com/office/drawing/2014/main" id="{146B26EA-0905-4F9A-96BC-6CDD09303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775" y="5337975"/>
            <a:ext cx="1919287" cy="126104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brochure download">
            <a:extLst>
              <a:ext uri="{FF2B5EF4-FFF2-40B4-BE49-F238E27FC236}">
                <a16:creationId xmlns:a16="http://schemas.microsoft.com/office/drawing/2014/main" id="{A850E4F3-6FCC-49AC-94D1-E3A666EE8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7527" y="5335272"/>
            <a:ext cx="2787686" cy="12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19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06338" y="428178"/>
            <a:ext cx="9991725" cy="3108543"/>
          </a:xfrm>
          <a:prstGeom prst="rect">
            <a:avLst/>
          </a:prstGeom>
          <a:noFill/>
        </p:spPr>
        <p:txBody>
          <a:bodyPr wrap="square" rtlCol="0">
            <a:spAutoFit/>
          </a:bodyPr>
          <a:lstStyle/>
          <a:p>
            <a:pPr marL="285750" indent="-285750">
              <a:buFontTx/>
              <a:buChar char="-"/>
            </a:pPr>
            <a:r>
              <a:rPr lang="en-US" sz="2800" b="1" i="1" dirty="0">
                <a:solidFill>
                  <a:srgbClr val="FF0000"/>
                </a:solidFill>
              </a:rPr>
              <a:t>Use Google maps for aerial intelligence: </a:t>
            </a:r>
            <a:r>
              <a:rPr lang="en-US" sz="2800" b="1" i="1" dirty="0">
                <a:solidFill>
                  <a:schemeClr val="accent1"/>
                </a:solidFill>
              </a:rPr>
              <a:t>On Google maps you can enter the supplier’s address and see the building from top, sometimes check the streets by drive through traffic and see the actual surrounding of the area. A company claiming to have 10,000 workers will mostly likely not fit into a 3000 square feet small building without even a parking lot. You can see all these from the satellite and street images on Google maps !</a:t>
            </a:r>
          </a:p>
        </p:txBody>
      </p:sp>
      <p:pic>
        <p:nvPicPr>
          <p:cNvPr id="6146" name="Picture 2" descr="Image result for Google maps">
            <a:extLst>
              <a:ext uri="{FF2B5EF4-FFF2-40B4-BE49-F238E27FC236}">
                <a16:creationId xmlns:a16="http://schemas.microsoft.com/office/drawing/2014/main" id="{CC69C58C-EEC4-4FB9-AD9D-201760DA5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260" y="3769380"/>
            <a:ext cx="3136388" cy="19547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oogle maps street view">
            <a:extLst>
              <a:ext uri="{FF2B5EF4-FFF2-40B4-BE49-F238E27FC236}">
                <a16:creationId xmlns:a16="http://schemas.microsoft.com/office/drawing/2014/main" id="{D5FEF0C6-9C6A-4765-A625-756AE0BDE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173" y="3769380"/>
            <a:ext cx="2609654" cy="19547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Google maps aerial intelligence">
            <a:extLst>
              <a:ext uri="{FF2B5EF4-FFF2-40B4-BE49-F238E27FC236}">
                <a16:creationId xmlns:a16="http://schemas.microsoft.com/office/drawing/2014/main" id="{5B7B3995-CF06-4FEA-A049-D4BB7E317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351" y="3769380"/>
            <a:ext cx="3257867" cy="195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3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49C76-14ED-429B-9ED6-93E870465F7D}"/>
              </a:ext>
            </a:extLst>
          </p:cNvPr>
          <p:cNvSpPr txBox="1"/>
          <p:nvPr/>
        </p:nvSpPr>
        <p:spPr>
          <a:xfrm>
            <a:off x="1442196" y="446107"/>
            <a:ext cx="9991725" cy="5632311"/>
          </a:xfrm>
          <a:prstGeom prst="rect">
            <a:avLst/>
          </a:prstGeom>
          <a:noFill/>
        </p:spPr>
        <p:txBody>
          <a:bodyPr wrap="square" rtlCol="0">
            <a:spAutoFit/>
          </a:bodyPr>
          <a:lstStyle/>
          <a:p>
            <a:pPr marL="285750" indent="-285750">
              <a:buFontTx/>
              <a:buChar char="-"/>
            </a:pPr>
            <a:r>
              <a:rPr lang="en-US" sz="2400" b="1" i="1" dirty="0">
                <a:solidFill>
                  <a:srgbClr val="FF0000"/>
                </a:solidFill>
              </a:rPr>
              <a:t>Examine the answers </a:t>
            </a:r>
            <a:r>
              <a:rPr lang="en-US" sz="2400" b="1" i="1" dirty="0">
                <a:solidFill>
                  <a:schemeClr val="accent1"/>
                </a:solidFill>
              </a:rPr>
              <a:t>the supplier gave you </a:t>
            </a:r>
            <a:r>
              <a:rPr lang="en-US" sz="2400" b="1" i="1" dirty="0">
                <a:solidFill>
                  <a:srgbClr val="FF0000"/>
                </a:solidFill>
              </a:rPr>
              <a:t>carefully</a:t>
            </a:r>
            <a:r>
              <a:rPr lang="en-US" sz="2400" b="1" i="1" dirty="0">
                <a:solidFill>
                  <a:schemeClr val="accent1"/>
                </a:solidFill>
              </a:rPr>
              <a:t> before ever engaging yourself further with an unknown supplier.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rgbClr val="FF0000"/>
                </a:solidFill>
              </a:rPr>
              <a:t>Are they vaguely answering your questions ? </a:t>
            </a:r>
            <a:r>
              <a:rPr lang="en-US" sz="2400" b="1" i="1" dirty="0">
                <a:solidFill>
                  <a:schemeClr val="accent1"/>
                </a:solidFill>
              </a:rPr>
              <a:t>Do they skip to answer critical questions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rgbClr val="FF0000"/>
                </a:solidFill>
              </a:rPr>
              <a:t>Beware</a:t>
            </a:r>
            <a:r>
              <a:rPr lang="en-US" sz="2400" b="1" i="1" dirty="0">
                <a:solidFill>
                  <a:schemeClr val="accent1"/>
                </a:solidFill>
              </a:rPr>
              <a:t> of a supplier who tells you just two hours after you send him detailed drawings, that he can provide a perfect product to you.</a:t>
            </a:r>
          </a:p>
          <a:p>
            <a:pPr marL="285750" indent="-285750">
              <a:buFontTx/>
              <a:buChar char="-"/>
            </a:pPr>
            <a:endParaRPr lang="en-US" sz="2400" b="1" i="1" dirty="0">
              <a:solidFill>
                <a:schemeClr val="accent1"/>
              </a:solidFill>
            </a:endParaRPr>
          </a:p>
          <a:p>
            <a:pPr marL="285750" indent="-285750">
              <a:buFontTx/>
              <a:buChar char="-"/>
            </a:pPr>
            <a:r>
              <a:rPr lang="en-US" sz="2400" b="1" i="1" dirty="0">
                <a:solidFill>
                  <a:srgbClr val="FF0000"/>
                </a:solidFill>
              </a:rPr>
              <a:t>Beware</a:t>
            </a:r>
            <a:r>
              <a:rPr lang="en-US" sz="2400" b="1" i="1" dirty="0">
                <a:solidFill>
                  <a:schemeClr val="accent1"/>
                </a:solidFill>
              </a:rPr>
              <a:t> of suppliers who make big mistakes on their quote sheets and information they send to you. – </a:t>
            </a:r>
            <a:r>
              <a:rPr lang="en-US" sz="2400" b="1" i="1" dirty="0">
                <a:solidFill>
                  <a:srgbClr val="FF0000"/>
                </a:solidFill>
              </a:rPr>
              <a:t>Especially big pricing mistakes, inch versus metric system misunderstanding</a:t>
            </a:r>
            <a:r>
              <a:rPr lang="en-US" sz="2400" b="1" i="1" dirty="0">
                <a:solidFill>
                  <a:schemeClr val="accent1"/>
                </a:solidFill>
              </a:rPr>
              <a:t> ….</a:t>
            </a:r>
          </a:p>
          <a:p>
            <a:pPr marL="285750" indent="-285750">
              <a:buFontTx/>
              <a:buChar char="-"/>
            </a:pPr>
            <a:endParaRPr lang="en-US" sz="2400" b="1" i="1" dirty="0">
              <a:solidFill>
                <a:schemeClr val="accent1"/>
              </a:solidFill>
            </a:endParaRPr>
          </a:p>
          <a:p>
            <a:pPr marL="285750" indent="-285750">
              <a:buFontTx/>
              <a:buChar char="-"/>
            </a:pPr>
            <a:r>
              <a:rPr lang="en-US" sz="2400" b="1" i="1" dirty="0">
                <a:solidFill>
                  <a:srgbClr val="FF0000"/>
                </a:solidFill>
              </a:rPr>
              <a:t>Beware</a:t>
            </a:r>
            <a:r>
              <a:rPr lang="en-US" sz="2400" b="1" i="1" dirty="0">
                <a:solidFill>
                  <a:schemeClr val="accent1"/>
                </a:solidFill>
              </a:rPr>
              <a:t> of suppliers urging you to send money before fully understanding your needs.</a:t>
            </a:r>
          </a:p>
        </p:txBody>
      </p:sp>
    </p:spTree>
    <p:extLst>
      <p:ext uri="{BB962C8B-B14F-4D97-AF65-F5344CB8AC3E}">
        <p14:creationId xmlns:p14="http://schemas.microsoft.com/office/powerpoint/2010/main" val="138040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1297</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esen sevinç</dc:creator>
  <cp:lastModifiedBy>esen sevinç</cp:lastModifiedBy>
  <cp:revision>26</cp:revision>
  <dcterms:created xsi:type="dcterms:W3CDTF">2020-01-20T14:06:27Z</dcterms:created>
  <dcterms:modified xsi:type="dcterms:W3CDTF">2020-01-20T17:42:01Z</dcterms:modified>
</cp:coreProperties>
</file>