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EC15A-9931-4301-8BEA-C9CDAE4F5FE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CBA585F-EAAB-4B57-B00C-C7ADBFFB56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D82BB2-A8CC-4829-9C43-C405D13FAF29}"/>
              </a:ext>
            </a:extLst>
          </p:cNvPr>
          <p:cNvSpPr>
            <a:spLocks noGrp="1"/>
          </p:cNvSpPr>
          <p:nvPr>
            <p:ph type="dt" sz="half" idx="10"/>
          </p:nvPr>
        </p:nvSpPr>
        <p:spPr/>
        <p:txBody>
          <a:bodyPr/>
          <a:lstStyle/>
          <a:p>
            <a:fld id="{3EB95030-67FC-4F95-A06C-09509233C81E}" type="datetimeFigureOut">
              <a:rPr lang="en-US" smtClean="0"/>
              <a:t>1/28/2020</a:t>
            </a:fld>
            <a:endParaRPr lang="en-US"/>
          </a:p>
        </p:txBody>
      </p:sp>
      <p:sp>
        <p:nvSpPr>
          <p:cNvPr id="5" name="Footer Placeholder 4">
            <a:extLst>
              <a:ext uri="{FF2B5EF4-FFF2-40B4-BE49-F238E27FC236}">
                <a16:creationId xmlns:a16="http://schemas.microsoft.com/office/drawing/2014/main" id="{AE8EE07A-BB8B-45E8-A4BC-C4B8456280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4990BD-3CC7-432C-AFA5-F7D48510E87B}"/>
              </a:ext>
            </a:extLst>
          </p:cNvPr>
          <p:cNvSpPr>
            <a:spLocks noGrp="1"/>
          </p:cNvSpPr>
          <p:nvPr>
            <p:ph type="sldNum" sz="quarter" idx="12"/>
          </p:nvPr>
        </p:nvSpPr>
        <p:spPr/>
        <p:txBody>
          <a:bodyPr/>
          <a:lstStyle/>
          <a:p>
            <a:fld id="{E6F75294-1E2B-4791-AC6C-C5214AAB08EA}" type="slidenum">
              <a:rPr lang="en-US" smtClean="0"/>
              <a:t>‹#›</a:t>
            </a:fld>
            <a:endParaRPr lang="en-US"/>
          </a:p>
        </p:txBody>
      </p:sp>
    </p:spTree>
    <p:extLst>
      <p:ext uri="{BB962C8B-B14F-4D97-AF65-F5344CB8AC3E}">
        <p14:creationId xmlns:p14="http://schemas.microsoft.com/office/powerpoint/2010/main" val="3801093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51352-401D-4072-81DB-50D1FE2BBF0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BE41F82-0F1C-4C71-AAA0-2B1A3F67613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C2BDCE-1110-4C90-9BE0-C7F22B604EDF}"/>
              </a:ext>
            </a:extLst>
          </p:cNvPr>
          <p:cNvSpPr>
            <a:spLocks noGrp="1"/>
          </p:cNvSpPr>
          <p:nvPr>
            <p:ph type="dt" sz="half" idx="10"/>
          </p:nvPr>
        </p:nvSpPr>
        <p:spPr/>
        <p:txBody>
          <a:bodyPr/>
          <a:lstStyle/>
          <a:p>
            <a:fld id="{3EB95030-67FC-4F95-A06C-09509233C81E}" type="datetimeFigureOut">
              <a:rPr lang="en-US" smtClean="0"/>
              <a:t>1/28/2020</a:t>
            </a:fld>
            <a:endParaRPr lang="en-US"/>
          </a:p>
        </p:txBody>
      </p:sp>
      <p:sp>
        <p:nvSpPr>
          <p:cNvPr id="5" name="Footer Placeholder 4">
            <a:extLst>
              <a:ext uri="{FF2B5EF4-FFF2-40B4-BE49-F238E27FC236}">
                <a16:creationId xmlns:a16="http://schemas.microsoft.com/office/drawing/2014/main" id="{F5B9147C-902B-4202-8868-2DFABD9621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724C8D-02BF-4306-BBDF-CF9DB7E7AE46}"/>
              </a:ext>
            </a:extLst>
          </p:cNvPr>
          <p:cNvSpPr>
            <a:spLocks noGrp="1"/>
          </p:cNvSpPr>
          <p:nvPr>
            <p:ph type="sldNum" sz="quarter" idx="12"/>
          </p:nvPr>
        </p:nvSpPr>
        <p:spPr/>
        <p:txBody>
          <a:bodyPr/>
          <a:lstStyle/>
          <a:p>
            <a:fld id="{E6F75294-1E2B-4791-AC6C-C5214AAB08EA}" type="slidenum">
              <a:rPr lang="en-US" smtClean="0"/>
              <a:t>‹#›</a:t>
            </a:fld>
            <a:endParaRPr lang="en-US"/>
          </a:p>
        </p:txBody>
      </p:sp>
    </p:spTree>
    <p:extLst>
      <p:ext uri="{BB962C8B-B14F-4D97-AF65-F5344CB8AC3E}">
        <p14:creationId xmlns:p14="http://schemas.microsoft.com/office/powerpoint/2010/main" val="51060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9DFAB6-80AA-417A-8891-D7469CB85DD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15E080D-174C-4587-BC9C-91B36535CAE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2C2E11-8D06-42C1-B385-A716F3BABE96}"/>
              </a:ext>
            </a:extLst>
          </p:cNvPr>
          <p:cNvSpPr>
            <a:spLocks noGrp="1"/>
          </p:cNvSpPr>
          <p:nvPr>
            <p:ph type="dt" sz="half" idx="10"/>
          </p:nvPr>
        </p:nvSpPr>
        <p:spPr/>
        <p:txBody>
          <a:bodyPr/>
          <a:lstStyle/>
          <a:p>
            <a:fld id="{3EB95030-67FC-4F95-A06C-09509233C81E}" type="datetimeFigureOut">
              <a:rPr lang="en-US" smtClean="0"/>
              <a:t>1/28/2020</a:t>
            </a:fld>
            <a:endParaRPr lang="en-US"/>
          </a:p>
        </p:txBody>
      </p:sp>
      <p:sp>
        <p:nvSpPr>
          <p:cNvPr id="5" name="Footer Placeholder 4">
            <a:extLst>
              <a:ext uri="{FF2B5EF4-FFF2-40B4-BE49-F238E27FC236}">
                <a16:creationId xmlns:a16="http://schemas.microsoft.com/office/drawing/2014/main" id="{2994C09E-B604-4B00-823E-A13F997F6C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C267B6-1923-4CD1-A933-10BC616F11A5}"/>
              </a:ext>
            </a:extLst>
          </p:cNvPr>
          <p:cNvSpPr>
            <a:spLocks noGrp="1"/>
          </p:cNvSpPr>
          <p:nvPr>
            <p:ph type="sldNum" sz="quarter" idx="12"/>
          </p:nvPr>
        </p:nvSpPr>
        <p:spPr/>
        <p:txBody>
          <a:bodyPr/>
          <a:lstStyle/>
          <a:p>
            <a:fld id="{E6F75294-1E2B-4791-AC6C-C5214AAB08EA}" type="slidenum">
              <a:rPr lang="en-US" smtClean="0"/>
              <a:t>‹#›</a:t>
            </a:fld>
            <a:endParaRPr lang="en-US"/>
          </a:p>
        </p:txBody>
      </p:sp>
    </p:spTree>
    <p:extLst>
      <p:ext uri="{BB962C8B-B14F-4D97-AF65-F5344CB8AC3E}">
        <p14:creationId xmlns:p14="http://schemas.microsoft.com/office/powerpoint/2010/main" val="986033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A542F-957D-41B5-80C7-8C8F5A4821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7F57E91-1A38-4D4E-8E96-BA164C3150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747322-B25E-477C-9A10-5A1832FFB9AC}"/>
              </a:ext>
            </a:extLst>
          </p:cNvPr>
          <p:cNvSpPr>
            <a:spLocks noGrp="1"/>
          </p:cNvSpPr>
          <p:nvPr>
            <p:ph type="dt" sz="half" idx="10"/>
          </p:nvPr>
        </p:nvSpPr>
        <p:spPr/>
        <p:txBody>
          <a:bodyPr/>
          <a:lstStyle/>
          <a:p>
            <a:fld id="{3EB95030-67FC-4F95-A06C-09509233C81E}" type="datetimeFigureOut">
              <a:rPr lang="en-US" smtClean="0"/>
              <a:t>1/28/2020</a:t>
            </a:fld>
            <a:endParaRPr lang="en-US"/>
          </a:p>
        </p:txBody>
      </p:sp>
      <p:sp>
        <p:nvSpPr>
          <p:cNvPr id="5" name="Footer Placeholder 4">
            <a:extLst>
              <a:ext uri="{FF2B5EF4-FFF2-40B4-BE49-F238E27FC236}">
                <a16:creationId xmlns:a16="http://schemas.microsoft.com/office/drawing/2014/main" id="{5C82AA10-52AE-4AC6-ACF8-E5A696D6E5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062A1B-24AC-4BDF-86BB-C23F85AD5615}"/>
              </a:ext>
            </a:extLst>
          </p:cNvPr>
          <p:cNvSpPr>
            <a:spLocks noGrp="1"/>
          </p:cNvSpPr>
          <p:nvPr>
            <p:ph type="sldNum" sz="quarter" idx="12"/>
          </p:nvPr>
        </p:nvSpPr>
        <p:spPr/>
        <p:txBody>
          <a:bodyPr/>
          <a:lstStyle/>
          <a:p>
            <a:fld id="{E6F75294-1E2B-4791-AC6C-C5214AAB08EA}" type="slidenum">
              <a:rPr lang="en-US" smtClean="0"/>
              <a:t>‹#›</a:t>
            </a:fld>
            <a:endParaRPr lang="en-US"/>
          </a:p>
        </p:txBody>
      </p:sp>
    </p:spTree>
    <p:extLst>
      <p:ext uri="{BB962C8B-B14F-4D97-AF65-F5344CB8AC3E}">
        <p14:creationId xmlns:p14="http://schemas.microsoft.com/office/powerpoint/2010/main" val="55082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79B15-CF3F-4F65-B39D-5EF2B31C33F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1D21C9F-ECAE-4F6E-B639-E7D0E19076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452C6B5-C2C7-45A4-83B3-F5F8AA2E245B}"/>
              </a:ext>
            </a:extLst>
          </p:cNvPr>
          <p:cNvSpPr>
            <a:spLocks noGrp="1"/>
          </p:cNvSpPr>
          <p:nvPr>
            <p:ph type="dt" sz="half" idx="10"/>
          </p:nvPr>
        </p:nvSpPr>
        <p:spPr/>
        <p:txBody>
          <a:bodyPr/>
          <a:lstStyle/>
          <a:p>
            <a:fld id="{3EB95030-67FC-4F95-A06C-09509233C81E}" type="datetimeFigureOut">
              <a:rPr lang="en-US" smtClean="0"/>
              <a:t>1/28/2020</a:t>
            </a:fld>
            <a:endParaRPr lang="en-US"/>
          </a:p>
        </p:txBody>
      </p:sp>
      <p:sp>
        <p:nvSpPr>
          <p:cNvPr id="5" name="Footer Placeholder 4">
            <a:extLst>
              <a:ext uri="{FF2B5EF4-FFF2-40B4-BE49-F238E27FC236}">
                <a16:creationId xmlns:a16="http://schemas.microsoft.com/office/drawing/2014/main" id="{AA08E0F9-2215-45C7-B75C-85113CB4E4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DC37EA-550E-4A32-B39E-36F124957056}"/>
              </a:ext>
            </a:extLst>
          </p:cNvPr>
          <p:cNvSpPr>
            <a:spLocks noGrp="1"/>
          </p:cNvSpPr>
          <p:nvPr>
            <p:ph type="sldNum" sz="quarter" idx="12"/>
          </p:nvPr>
        </p:nvSpPr>
        <p:spPr/>
        <p:txBody>
          <a:bodyPr/>
          <a:lstStyle/>
          <a:p>
            <a:fld id="{E6F75294-1E2B-4791-AC6C-C5214AAB08EA}" type="slidenum">
              <a:rPr lang="en-US" smtClean="0"/>
              <a:t>‹#›</a:t>
            </a:fld>
            <a:endParaRPr lang="en-US"/>
          </a:p>
        </p:txBody>
      </p:sp>
    </p:spTree>
    <p:extLst>
      <p:ext uri="{BB962C8B-B14F-4D97-AF65-F5344CB8AC3E}">
        <p14:creationId xmlns:p14="http://schemas.microsoft.com/office/powerpoint/2010/main" val="711258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E0354-3BC7-46BA-B0F2-8CBD3D1059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27B13A-E907-420D-8FAF-858EB2CC376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FC14E96-496D-43A3-959E-738BF92E20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57D83DA-A07A-48C0-B873-0F8EF6784F24}"/>
              </a:ext>
            </a:extLst>
          </p:cNvPr>
          <p:cNvSpPr>
            <a:spLocks noGrp="1"/>
          </p:cNvSpPr>
          <p:nvPr>
            <p:ph type="dt" sz="half" idx="10"/>
          </p:nvPr>
        </p:nvSpPr>
        <p:spPr/>
        <p:txBody>
          <a:bodyPr/>
          <a:lstStyle/>
          <a:p>
            <a:fld id="{3EB95030-67FC-4F95-A06C-09509233C81E}" type="datetimeFigureOut">
              <a:rPr lang="en-US" smtClean="0"/>
              <a:t>1/28/2020</a:t>
            </a:fld>
            <a:endParaRPr lang="en-US"/>
          </a:p>
        </p:txBody>
      </p:sp>
      <p:sp>
        <p:nvSpPr>
          <p:cNvPr id="6" name="Footer Placeholder 5">
            <a:extLst>
              <a:ext uri="{FF2B5EF4-FFF2-40B4-BE49-F238E27FC236}">
                <a16:creationId xmlns:a16="http://schemas.microsoft.com/office/drawing/2014/main" id="{306647FD-221E-41E8-B252-0864B31611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499AE5-1B2D-4787-A9F6-BF57DC3D67DF}"/>
              </a:ext>
            </a:extLst>
          </p:cNvPr>
          <p:cNvSpPr>
            <a:spLocks noGrp="1"/>
          </p:cNvSpPr>
          <p:nvPr>
            <p:ph type="sldNum" sz="quarter" idx="12"/>
          </p:nvPr>
        </p:nvSpPr>
        <p:spPr/>
        <p:txBody>
          <a:bodyPr/>
          <a:lstStyle/>
          <a:p>
            <a:fld id="{E6F75294-1E2B-4791-AC6C-C5214AAB08EA}" type="slidenum">
              <a:rPr lang="en-US" smtClean="0"/>
              <a:t>‹#›</a:t>
            </a:fld>
            <a:endParaRPr lang="en-US"/>
          </a:p>
        </p:txBody>
      </p:sp>
    </p:spTree>
    <p:extLst>
      <p:ext uri="{BB962C8B-B14F-4D97-AF65-F5344CB8AC3E}">
        <p14:creationId xmlns:p14="http://schemas.microsoft.com/office/powerpoint/2010/main" val="1541352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B912F-A37D-4CCC-A2E0-840C338EC68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99F0149-A677-4F0E-8BAC-59C4645968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BD075A9-8D99-40B7-959F-B373DD32A6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6403069-49C5-42B9-9086-429E65A0B2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A5168C7-8248-44F7-A5CB-ABF76A93E4D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1B86D70-2E7F-40B5-8546-2DED2A99279D}"/>
              </a:ext>
            </a:extLst>
          </p:cNvPr>
          <p:cNvSpPr>
            <a:spLocks noGrp="1"/>
          </p:cNvSpPr>
          <p:nvPr>
            <p:ph type="dt" sz="half" idx="10"/>
          </p:nvPr>
        </p:nvSpPr>
        <p:spPr/>
        <p:txBody>
          <a:bodyPr/>
          <a:lstStyle/>
          <a:p>
            <a:fld id="{3EB95030-67FC-4F95-A06C-09509233C81E}" type="datetimeFigureOut">
              <a:rPr lang="en-US" smtClean="0"/>
              <a:t>1/28/2020</a:t>
            </a:fld>
            <a:endParaRPr lang="en-US"/>
          </a:p>
        </p:txBody>
      </p:sp>
      <p:sp>
        <p:nvSpPr>
          <p:cNvPr id="8" name="Footer Placeholder 7">
            <a:extLst>
              <a:ext uri="{FF2B5EF4-FFF2-40B4-BE49-F238E27FC236}">
                <a16:creationId xmlns:a16="http://schemas.microsoft.com/office/drawing/2014/main" id="{93BC7CC4-C5F9-4F56-A18E-AE4C3156038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CAC6352-9355-42BC-98A3-1F398F7C5F05}"/>
              </a:ext>
            </a:extLst>
          </p:cNvPr>
          <p:cNvSpPr>
            <a:spLocks noGrp="1"/>
          </p:cNvSpPr>
          <p:nvPr>
            <p:ph type="sldNum" sz="quarter" idx="12"/>
          </p:nvPr>
        </p:nvSpPr>
        <p:spPr/>
        <p:txBody>
          <a:bodyPr/>
          <a:lstStyle/>
          <a:p>
            <a:fld id="{E6F75294-1E2B-4791-AC6C-C5214AAB08EA}" type="slidenum">
              <a:rPr lang="en-US" smtClean="0"/>
              <a:t>‹#›</a:t>
            </a:fld>
            <a:endParaRPr lang="en-US"/>
          </a:p>
        </p:txBody>
      </p:sp>
    </p:spTree>
    <p:extLst>
      <p:ext uri="{BB962C8B-B14F-4D97-AF65-F5344CB8AC3E}">
        <p14:creationId xmlns:p14="http://schemas.microsoft.com/office/powerpoint/2010/main" val="672637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644F5-6CA7-4EE8-ADA5-CB0A254D9BC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C264D89-B573-4C4C-BB20-4038ACD6BC60}"/>
              </a:ext>
            </a:extLst>
          </p:cNvPr>
          <p:cNvSpPr>
            <a:spLocks noGrp="1"/>
          </p:cNvSpPr>
          <p:nvPr>
            <p:ph type="dt" sz="half" idx="10"/>
          </p:nvPr>
        </p:nvSpPr>
        <p:spPr/>
        <p:txBody>
          <a:bodyPr/>
          <a:lstStyle/>
          <a:p>
            <a:fld id="{3EB95030-67FC-4F95-A06C-09509233C81E}" type="datetimeFigureOut">
              <a:rPr lang="en-US" smtClean="0"/>
              <a:t>1/28/2020</a:t>
            </a:fld>
            <a:endParaRPr lang="en-US"/>
          </a:p>
        </p:txBody>
      </p:sp>
      <p:sp>
        <p:nvSpPr>
          <p:cNvPr id="4" name="Footer Placeholder 3">
            <a:extLst>
              <a:ext uri="{FF2B5EF4-FFF2-40B4-BE49-F238E27FC236}">
                <a16:creationId xmlns:a16="http://schemas.microsoft.com/office/drawing/2014/main" id="{49EDA476-ACE4-457A-9F0A-100A37B1983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4AC93A0-B427-45AA-9FB6-F89DDAA6038B}"/>
              </a:ext>
            </a:extLst>
          </p:cNvPr>
          <p:cNvSpPr>
            <a:spLocks noGrp="1"/>
          </p:cNvSpPr>
          <p:nvPr>
            <p:ph type="sldNum" sz="quarter" idx="12"/>
          </p:nvPr>
        </p:nvSpPr>
        <p:spPr/>
        <p:txBody>
          <a:bodyPr/>
          <a:lstStyle/>
          <a:p>
            <a:fld id="{E6F75294-1E2B-4791-AC6C-C5214AAB08EA}" type="slidenum">
              <a:rPr lang="en-US" smtClean="0"/>
              <a:t>‹#›</a:t>
            </a:fld>
            <a:endParaRPr lang="en-US"/>
          </a:p>
        </p:txBody>
      </p:sp>
    </p:spTree>
    <p:extLst>
      <p:ext uri="{BB962C8B-B14F-4D97-AF65-F5344CB8AC3E}">
        <p14:creationId xmlns:p14="http://schemas.microsoft.com/office/powerpoint/2010/main" val="1320082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B43D3A-4D45-4105-8FDD-93468C593C1E}"/>
              </a:ext>
            </a:extLst>
          </p:cNvPr>
          <p:cNvSpPr>
            <a:spLocks noGrp="1"/>
          </p:cNvSpPr>
          <p:nvPr>
            <p:ph type="dt" sz="half" idx="10"/>
          </p:nvPr>
        </p:nvSpPr>
        <p:spPr/>
        <p:txBody>
          <a:bodyPr/>
          <a:lstStyle/>
          <a:p>
            <a:fld id="{3EB95030-67FC-4F95-A06C-09509233C81E}" type="datetimeFigureOut">
              <a:rPr lang="en-US" smtClean="0"/>
              <a:t>1/28/2020</a:t>
            </a:fld>
            <a:endParaRPr lang="en-US"/>
          </a:p>
        </p:txBody>
      </p:sp>
      <p:sp>
        <p:nvSpPr>
          <p:cNvPr id="3" name="Footer Placeholder 2">
            <a:extLst>
              <a:ext uri="{FF2B5EF4-FFF2-40B4-BE49-F238E27FC236}">
                <a16:creationId xmlns:a16="http://schemas.microsoft.com/office/drawing/2014/main" id="{4BE4A357-A612-48AD-AA56-4CB89F53C3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1B9F1C-0F92-43D1-B6E4-9EF9BDEAD3D8}"/>
              </a:ext>
            </a:extLst>
          </p:cNvPr>
          <p:cNvSpPr>
            <a:spLocks noGrp="1"/>
          </p:cNvSpPr>
          <p:nvPr>
            <p:ph type="sldNum" sz="quarter" idx="12"/>
          </p:nvPr>
        </p:nvSpPr>
        <p:spPr/>
        <p:txBody>
          <a:bodyPr/>
          <a:lstStyle/>
          <a:p>
            <a:fld id="{E6F75294-1E2B-4791-AC6C-C5214AAB08EA}" type="slidenum">
              <a:rPr lang="en-US" smtClean="0"/>
              <a:t>‹#›</a:t>
            </a:fld>
            <a:endParaRPr lang="en-US"/>
          </a:p>
        </p:txBody>
      </p:sp>
    </p:spTree>
    <p:extLst>
      <p:ext uri="{BB962C8B-B14F-4D97-AF65-F5344CB8AC3E}">
        <p14:creationId xmlns:p14="http://schemas.microsoft.com/office/powerpoint/2010/main" val="4265150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199FE-71D4-415F-A6E3-C22A1F955E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E6A01B4-4AD8-42A9-BE82-E7BCEC9446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165FB6-EDC1-4A82-824B-AB67926282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276013-F29D-44C0-BF22-78439B03662C}"/>
              </a:ext>
            </a:extLst>
          </p:cNvPr>
          <p:cNvSpPr>
            <a:spLocks noGrp="1"/>
          </p:cNvSpPr>
          <p:nvPr>
            <p:ph type="dt" sz="half" idx="10"/>
          </p:nvPr>
        </p:nvSpPr>
        <p:spPr/>
        <p:txBody>
          <a:bodyPr/>
          <a:lstStyle/>
          <a:p>
            <a:fld id="{3EB95030-67FC-4F95-A06C-09509233C81E}" type="datetimeFigureOut">
              <a:rPr lang="en-US" smtClean="0"/>
              <a:t>1/28/2020</a:t>
            </a:fld>
            <a:endParaRPr lang="en-US"/>
          </a:p>
        </p:txBody>
      </p:sp>
      <p:sp>
        <p:nvSpPr>
          <p:cNvPr id="6" name="Footer Placeholder 5">
            <a:extLst>
              <a:ext uri="{FF2B5EF4-FFF2-40B4-BE49-F238E27FC236}">
                <a16:creationId xmlns:a16="http://schemas.microsoft.com/office/drawing/2014/main" id="{1F720D9A-FE1D-41C9-979D-5B8B6F506B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4CE99E-E51B-4494-B299-F95B84050D16}"/>
              </a:ext>
            </a:extLst>
          </p:cNvPr>
          <p:cNvSpPr>
            <a:spLocks noGrp="1"/>
          </p:cNvSpPr>
          <p:nvPr>
            <p:ph type="sldNum" sz="quarter" idx="12"/>
          </p:nvPr>
        </p:nvSpPr>
        <p:spPr/>
        <p:txBody>
          <a:bodyPr/>
          <a:lstStyle/>
          <a:p>
            <a:fld id="{E6F75294-1E2B-4791-AC6C-C5214AAB08EA}" type="slidenum">
              <a:rPr lang="en-US" smtClean="0"/>
              <a:t>‹#›</a:t>
            </a:fld>
            <a:endParaRPr lang="en-US"/>
          </a:p>
        </p:txBody>
      </p:sp>
    </p:spTree>
    <p:extLst>
      <p:ext uri="{BB962C8B-B14F-4D97-AF65-F5344CB8AC3E}">
        <p14:creationId xmlns:p14="http://schemas.microsoft.com/office/powerpoint/2010/main" val="2093393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95C51-5ACD-481B-99D5-16099B69BD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E8D8A01-2841-436D-A7F2-90E400AD6D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FEAA31F-9D2D-4F82-A763-B1D8A593ED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870B21-8188-4FED-872F-DD52B2AC76C0}"/>
              </a:ext>
            </a:extLst>
          </p:cNvPr>
          <p:cNvSpPr>
            <a:spLocks noGrp="1"/>
          </p:cNvSpPr>
          <p:nvPr>
            <p:ph type="dt" sz="half" idx="10"/>
          </p:nvPr>
        </p:nvSpPr>
        <p:spPr/>
        <p:txBody>
          <a:bodyPr/>
          <a:lstStyle/>
          <a:p>
            <a:fld id="{3EB95030-67FC-4F95-A06C-09509233C81E}" type="datetimeFigureOut">
              <a:rPr lang="en-US" smtClean="0"/>
              <a:t>1/28/2020</a:t>
            </a:fld>
            <a:endParaRPr lang="en-US"/>
          </a:p>
        </p:txBody>
      </p:sp>
      <p:sp>
        <p:nvSpPr>
          <p:cNvPr id="6" name="Footer Placeholder 5">
            <a:extLst>
              <a:ext uri="{FF2B5EF4-FFF2-40B4-BE49-F238E27FC236}">
                <a16:creationId xmlns:a16="http://schemas.microsoft.com/office/drawing/2014/main" id="{BB07EF14-33E7-4888-86B0-76CCBDB98B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8E6D03-5522-4C9A-BEF2-FD7FC181570A}"/>
              </a:ext>
            </a:extLst>
          </p:cNvPr>
          <p:cNvSpPr>
            <a:spLocks noGrp="1"/>
          </p:cNvSpPr>
          <p:nvPr>
            <p:ph type="sldNum" sz="quarter" idx="12"/>
          </p:nvPr>
        </p:nvSpPr>
        <p:spPr/>
        <p:txBody>
          <a:bodyPr/>
          <a:lstStyle/>
          <a:p>
            <a:fld id="{E6F75294-1E2B-4791-AC6C-C5214AAB08EA}" type="slidenum">
              <a:rPr lang="en-US" smtClean="0"/>
              <a:t>‹#›</a:t>
            </a:fld>
            <a:endParaRPr lang="en-US"/>
          </a:p>
        </p:txBody>
      </p:sp>
    </p:spTree>
    <p:extLst>
      <p:ext uri="{BB962C8B-B14F-4D97-AF65-F5344CB8AC3E}">
        <p14:creationId xmlns:p14="http://schemas.microsoft.com/office/powerpoint/2010/main" val="4163472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EF321E-0F59-4AC5-BE56-79BEC14099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40045F-733B-4BE4-9026-1020790162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C98BDC-C51D-4EBA-9276-ADE951B5FC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B95030-67FC-4F95-A06C-09509233C81E}" type="datetimeFigureOut">
              <a:rPr lang="en-US" smtClean="0"/>
              <a:t>1/28/2020</a:t>
            </a:fld>
            <a:endParaRPr lang="en-US"/>
          </a:p>
        </p:txBody>
      </p:sp>
      <p:sp>
        <p:nvSpPr>
          <p:cNvPr id="5" name="Footer Placeholder 4">
            <a:extLst>
              <a:ext uri="{FF2B5EF4-FFF2-40B4-BE49-F238E27FC236}">
                <a16:creationId xmlns:a16="http://schemas.microsoft.com/office/drawing/2014/main" id="{CCA7538D-B423-41F6-B992-6750995DE1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3DB071-4AD5-4CA9-864A-F77A224EA1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F75294-1E2B-4791-AC6C-C5214AAB08EA}" type="slidenum">
              <a:rPr lang="en-US" smtClean="0"/>
              <a:t>‹#›</a:t>
            </a:fld>
            <a:endParaRPr lang="en-US"/>
          </a:p>
        </p:txBody>
      </p:sp>
    </p:spTree>
    <p:extLst>
      <p:ext uri="{BB962C8B-B14F-4D97-AF65-F5344CB8AC3E}">
        <p14:creationId xmlns:p14="http://schemas.microsoft.com/office/powerpoint/2010/main" val="25598373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4.jpeg"/></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12.jpeg"/><Relationship Id="rId4" Type="http://schemas.openxmlformats.org/officeDocument/2006/relationships/image" Target="../media/image11.png"/><Relationship Id="rId9" Type="http://schemas.openxmlformats.org/officeDocument/2006/relationships/image" Target="../media/image16.png"/></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7" Type="http://schemas.openxmlformats.org/officeDocument/2006/relationships/image" Target="../media/image21.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20.png"/><Relationship Id="rId5" Type="http://schemas.openxmlformats.org/officeDocument/2006/relationships/image" Target="../media/image19.jpeg"/><Relationship Id="rId4" Type="http://schemas.openxmlformats.org/officeDocument/2006/relationships/image" Target="../media/image18.png"/></Relationships>
</file>

<file path=ppt/slides/_rels/slide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jpeg"/></Relationships>
</file>

<file path=ppt/slides/_rels/slide8.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7.jpeg"/></Relationships>
</file>

<file path=ppt/slides/_rels/slide9.xml.rels><?xml version="1.0" encoding="UTF-8" standalone="yes"?>
<Relationships xmlns="http://schemas.openxmlformats.org/package/2006/relationships"><Relationship Id="rId3" Type="http://schemas.openxmlformats.org/officeDocument/2006/relationships/image" Target="../media/image28.png"/><Relationship Id="rId7" Type="http://schemas.openxmlformats.org/officeDocument/2006/relationships/image" Target="../media/image3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31.png"/><Relationship Id="rId5" Type="http://schemas.openxmlformats.org/officeDocument/2006/relationships/image" Target="../media/image30.jpeg"/><Relationship Id="rId4" Type="http://schemas.openxmlformats.org/officeDocument/2006/relationships/image" Target="../media/image29.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1736125-E3DF-4B4B-9020-06753B6F7965}"/>
              </a:ext>
            </a:extLst>
          </p:cNvPr>
          <p:cNvSpPr/>
          <p:nvPr/>
        </p:nvSpPr>
        <p:spPr>
          <a:xfrm>
            <a:off x="791592" y="599401"/>
            <a:ext cx="10324730" cy="5201424"/>
          </a:xfrm>
          <a:prstGeom prst="rect">
            <a:avLst/>
          </a:prstGeom>
        </p:spPr>
        <p:txBody>
          <a:bodyPr wrap="square">
            <a:spAutoFit/>
          </a:bodyPr>
          <a:lstStyle/>
          <a:p>
            <a:pPr algn="ctr"/>
            <a:r>
              <a:rPr lang="en-US" sz="4000" b="1" i="1" strike="noStrike" dirty="0">
                <a:solidFill>
                  <a:schemeClr val="accent1"/>
                </a:solidFill>
                <a:effectLst/>
                <a:latin typeface="Arial" panose="020B0604020202020204" pitchFamily="34" charset="0"/>
                <a:cs typeface="Arial" panose="020B0604020202020204" pitchFamily="34" charset="0"/>
              </a:rPr>
              <a:t>How </a:t>
            </a:r>
            <a:r>
              <a:rPr lang="en-US" sz="4000" b="1" i="1" dirty="0">
                <a:solidFill>
                  <a:schemeClr val="accent1"/>
                </a:solidFill>
                <a:latin typeface="Arial" panose="020B0604020202020204" pitchFamily="34" charset="0"/>
                <a:cs typeface="Arial" panose="020B0604020202020204" pitchFamily="34" charset="0"/>
              </a:rPr>
              <a:t>You Can</a:t>
            </a:r>
            <a:r>
              <a:rPr lang="en-US" sz="4000" b="1" i="1" strike="noStrike" dirty="0">
                <a:solidFill>
                  <a:schemeClr val="accent1"/>
                </a:solidFill>
                <a:effectLst/>
                <a:latin typeface="Arial" panose="020B0604020202020204" pitchFamily="34" charset="0"/>
                <a:cs typeface="Arial" panose="020B0604020202020204" pitchFamily="34" charset="0"/>
              </a:rPr>
              <a:t> Receive the Best Quotes from Custom Manufacturers </a:t>
            </a:r>
            <a:endParaRPr lang="en-US" sz="4000" b="1" i="1" dirty="0">
              <a:solidFill>
                <a:schemeClr val="accent1"/>
              </a:solidFill>
              <a:latin typeface="Arial" panose="020B0604020202020204" pitchFamily="34" charset="0"/>
              <a:cs typeface="Arial" panose="020B0604020202020204" pitchFamily="34" charset="0"/>
            </a:endParaRPr>
          </a:p>
          <a:p>
            <a:pPr algn="ctr"/>
            <a:endParaRPr lang="en-US" sz="4000" b="1" i="1" dirty="0">
              <a:solidFill>
                <a:schemeClr val="accent1"/>
              </a:solidFill>
              <a:effectLst/>
              <a:latin typeface="Arial" panose="020B0604020202020204" pitchFamily="34" charset="0"/>
              <a:cs typeface="Arial" panose="020B0604020202020204" pitchFamily="34" charset="0"/>
            </a:endParaRPr>
          </a:p>
          <a:p>
            <a:pPr algn="ctr"/>
            <a:endParaRPr lang="en-US" sz="4000" b="1" i="1" dirty="0">
              <a:solidFill>
                <a:schemeClr val="accent1"/>
              </a:solidFill>
              <a:latin typeface="Arial" panose="020B0604020202020204" pitchFamily="34" charset="0"/>
              <a:cs typeface="Arial" panose="020B0604020202020204" pitchFamily="34" charset="0"/>
            </a:endParaRPr>
          </a:p>
          <a:p>
            <a:pPr algn="ctr"/>
            <a:endParaRPr lang="en-US" sz="4000" b="1" i="1" dirty="0">
              <a:solidFill>
                <a:schemeClr val="accent1"/>
              </a:solidFill>
              <a:effectLst/>
              <a:latin typeface="Arial" panose="020B0604020202020204" pitchFamily="34" charset="0"/>
              <a:cs typeface="Arial" panose="020B0604020202020204" pitchFamily="34" charset="0"/>
            </a:endParaRPr>
          </a:p>
          <a:p>
            <a:pPr algn="ctr"/>
            <a:r>
              <a:rPr lang="en-US" sz="3200" b="1" dirty="0">
                <a:solidFill>
                  <a:srgbClr val="C00000"/>
                </a:solidFill>
                <a:latin typeface="Arial" panose="020B0604020202020204" pitchFamily="34" charset="0"/>
                <a:cs typeface="Arial" panose="020B0604020202020204" pitchFamily="34" charset="0"/>
              </a:rPr>
              <a:t>Prepared by: AGS-TECH, Inc.</a:t>
            </a:r>
          </a:p>
          <a:p>
            <a:pPr algn="ctr"/>
            <a:r>
              <a:rPr lang="en-US" sz="3200" b="1" dirty="0">
                <a:solidFill>
                  <a:srgbClr val="C00000"/>
                </a:solidFill>
                <a:latin typeface="Arial" panose="020B0604020202020204" pitchFamily="34" charset="0"/>
                <a:cs typeface="Arial" panose="020B0604020202020204" pitchFamily="34" charset="0"/>
              </a:rPr>
              <a:t>“Your one-stop shop for custom manufacturing”</a:t>
            </a:r>
          </a:p>
          <a:p>
            <a:pPr algn="ctr"/>
            <a:r>
              <a:rPr lang="en-US" sz="3200" b="1" dirty="0">
                <a:solidFill>
                  <a:srgbClr val="C00000"/>
                </a:solidFill>
                <a:effectLst/>
                <a:latin typeface="Arial" panose="020B0604020202020204" pitchFamily="34" charset="0"/>
                <a:cs typeface="Arial" panose="020B0604020202020204" pitchFamily="34" charset="0"/>
              </a:rPr>
              <a:t>Visit us </a:t>
            </a:r>
            <a:r>
              <a:rPr lang="en-US" sz="3200" b="1" dirty="0">
                <a:solidFill>
                  <a:srgbClr val="C00000"/>
                </a:solidFill>
                <a:latin typeface="Arial" panose="020B0604020202020204" pitchFamily="34" charset="0"/>
                <a:cs typeface="Arial" panose="020B0604020202020204" pitchFamily="34" charset="0"/>
              </a:rPr>
              <a:t>at http://www.agstech.net</a:t>
            </a:r>
            <a:endParaRPr lang="en-US" sz="3200" b="1" dirty="0">
              <a:solidFill>
                <a:srgbClr val="C00000"/>
              </a:solidFill>
              <a:effectLst/>
              <a:latin typeface="Arial" panose="020B0604020202020204" pitchFamily="34" charset="0"/>
              <a:cs typeface="Arial" panose="020B0604020202020204" pitchFamily="34" charset="0"/>
            </a:endParaRPr>
          </a:p>
          <a:p>
            <a:pPr algn="ctr"/>
            <a:br>
              <a:rPr lang="en-US" b="0" i="1" dirty="0">
                <a:solidFill>
                  <a:srgbClr val="C00000"/>
                </a:solidFill>
                <a:effectLst/>
                <a:latin typeface="Arial" panose="020B0604020202020204" pitchFamily="34" charset="0"/>
                <a:cs typeface="Arial" panose="020B0604020202020204" pitchFamily="34" charset="0"/>
              </a:rPr>
            </a:br>
            <a:endParaRPr lang="en-US" i="1" dirty="0">
              <a:solidFill>
                <a:srgbClr val="C00000"/>
              </a:solidFill>
              <a:latin typeface="Arial" panose="020B0604020202020204" pitchFamily="34" charset="0"/>
              <a:cs typeface="Arial" panose="020B0604020202020204" pitchFamily="34" charset="0"/>
            </a:endParaRPr>
          </a:p>
        </p:txBody>
      </p:sp>
      <p:pic>
        <p:nvPicPr>
          <p:cNvPr id="7" name="Picture 6" descr="A picture containing hat&#10;&#10;Description automatically generated">
            <a:extLst>
              <a:ext uri="{FF2B5EF4-FFF2-40B4-BE49-F238E27FC236}">
                <a16:creationId xmlns:a16="http://schemas.microsoft.com/office/drawing/2014/main" id="{0C61550E-623E-4B2F-B1A2-F2C25BBE3D9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07025" y="2219296"/>
            <a:ext cx="2177950" cy="1288593"/>
          </a:xfrm>
          <a:prstGeom prst="rect">
            <a:avLst/>
          </a:prstGeom>
        </p:spPr>
      </p:pic>
    </p:spTree>
    <p:extLst>
      <p:ext uri="{BB962C8B-B14F-4D97-AF65-F5344CB8AC3E}">
        <p14:creationId xmlns:p14="http://schemas.microsoft.com/office/powerpoint/2010/main" val="2731619498"/>
      </p:ext>
    </p:extLst>
  </p:cSld>
  <p:clrMapOvr>
    <a:masterClrMapping/>
  </p:clrMapOvr>
  <mc:AlternateContent xmlns:mc="http://schemas.openxmlformats.org/markup-compatibility/2006" xmlns:p14="http://schemas.microsoft.com/office/powerpoint/2010/main">
    <mc:Choice Requires="p14">
      <p:transition spd="slow" p14:dur="2000" advTm="9850"/>
    </mc:Choice>
    <mc:Fallback xmlns="">
      <p:transition spd="slow" advTm="985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37C0EAB-AF2D-4673-8F61-961DF7A0EB17}"/>
              </a:ext>
            </a:extLst>
          </p:cNvPr>
          <p:cNvSpPr txBox="1"/>
          <p:nvPr/>
        </p:nvSpPr>
        <p:spPr>
          <a:xfrm>
            <a:off x="236737" y="274031"/>
            <a:ext cx="11718525" cy="5970865"/>
          </a:xfrm>
          <a:prstGeom prst="rect">
            <a:avLst/>
          </a:prstGeom>
          <a:noFill/>
        </p:spPr>
        <p:txBody>
          <a:bodyPr wrap="square" rtlCol="0">
            <a:spAutoFit/>
          </a:bodyPr>
          <a:lstStyle/>
          <a:p>
            <a:pPr fontAlgn="base"/>
            <a:r>
              <a:rPr lang="en-US" b="1" i="1" dirty="0">
                <a:solidFill>
                  <a:srgbClr val="FF0000"/>
                </a:solidFill>
              </a:rPr>
              <a:t>- Did you think of minimizing the scrap by choosing the right process ? </a:t>
            </a:r>
            <a:r>
              <a:rPr lang="en-US" b="1" i="1" dirty="0"/>
              <a:t>The lower the scrap, the lower the quoted price. Manufacturers may be able to sell some scrap and deduct from the quote in some cases, but most of the scrap metal and plastics produced during processing are of low value. (Ex: Extruding may reduce scrap as compared to machining)</a:t>
            </a:r>
          </a:p>
          <a:p>
            <a:pPr fontAlgn="base"/>
            <a:r>
              <a:rPr lang="en-US" b="1" i="1" dirty="0">
                <a:solidFill>
                  <a:srgbClr val="FF0000"/>
                </a:solidFill>
              </a:rPr>
              <a:t>- Give manufacturers the opportunity to optimize all processing parameters. </a:t>
            </a:r>
            <a:r>
              <a:rPr lang="en-US" b="1" i="1" dirty="0"/>
              <a:t>This will result in a more appealing quote. For example, if four weeks lead time is good for you, don’t insist on two weeks which will force manufacturer to machine parts faster and therefore have more tool damage, as this will be calculated into the quotation.</a:t>
            </a:r>
          </a:p>
          <a:p>
            <a:pPr fontAlgn="base"/>
            <a:r>
              <a:rPr lang="en-US" b="1" i="1" dirty="0">
                <a:solidFill>
                  <a:srgbClr val="FF0000"/>
                </a:solidFill>
              </a:rPr>
              <a:t>- Have you explored all the automation possibilities for all phases of the production ?</a:t>
            </a:r>
            <a:r>
              <a:rPr lang="en-US" b="1" i="1" dirty="0">
                <a:solidFill>
                  <a:srgbClr val="0070C0"/>
                </a:solidFill>
              </a:rPr>
              <a:t> </a:t>
            </a:r>
            <a:r>
              <a:rPr lang="en-US" b="1" i="1" dirty="0"/>
              <a:t>If not, reconsidering your project along these lines can result in a lower price quote. (think along DFM – Design For Manufacturability line)</a:t>
            </a:r>
          </a:p>
          <a:p>
            <a:pPr fontAlgn="base"/>
            <a:r>
              <a:rPr lang="en-US" b="1" i="1" dirty="0">
                <a:solidFill>
                  <a:srgbClr val="FF0000"/>
                </a:solidFill>
              </a:rPr>
              <a:t>- Some manufacturers implement Group Technology for parts with similar geometries and manufacturing attributes. </a:t>
            </a:r>
            <a:r>
              <a:rPr lang="en-US" b="1" i="1" dirty="0"/>
              <a:t>You will receive a better quotation if you send over RFQs for more parts with similarities in geometry, design and material. If they evaluate them at the same time together, they will most likely quote lower prices for each (with the condition that they are ordered together). Material MOQ can be met more easily, tools may be shared….etc.</a:t>
            </a:r>
          </a:p>
          <a:p>
            <a:pPr fontAlgn="base"/>
            <a:r>
              <a:rPr lang="en-US" b="1" i="1" dirty="0">
                <a:solidFill>
                  <a:srgbClr val="FF0000"/>
                </a:solidFill>
              </a:rPr>
              <a:t>- If you have special manufacturing, inspection and quality control procedures to be implemented, make sure they are useful and not misleading. </a:t>
            </a:r>
            <a:r>
              <a:rPr lang="en-US" b="1" i="1" dirty="0"/>
              <a:t>Manufacturers cannot take responsibility for mistakes arising due to ill-designed procedures imposed on them. Generally speaking, quotes are more appealing if manufacturers implement their own procedures.</a:t>
            </a:r>
          </a:p>
          <a:p>
            <a:pPr fontAlgn="base"/>
            <a:r>
              <a:rPr lang="en-US" b="1" i="1" dirty="0">
                <a:solidFill>
                  <a:srgbClr val="FF0000"/>
                </a:solidFill>
              </a:rPr>
              <a:t>- For high volume production, generally quotes will be better if manufacturer manufactures all components in your assembly. </a:t>
            </a:r>
            <a:r>
              <a:rPr lang="en-US" b="1" i="1" dirty="0"/>
              <a:t>However, sometimes for low volume production, final quote can be lower if they can purchase some of the standard items that go into your assembly. Consult with manufacturers prior to making a decision.</a:t>
            </a:r>
          </a:p>
          <a:p>
            <a:pPr fontAlgn="base"/>
            <a:r>
              <a:rPr lang="en-US" b="1" i="1" dirty="0">
                <a:solidFill>
                  <a:srgbClr val="0070C0"/>
                </a:solidFill>
              </a:rPr>
              <a:t> </a:t>
            </a:r>
          </a:p>
          <a:p>
            <a:pPr fontAlgn="base"/>
            <a:r>
              <a:rPr lang="en-US" dirty="0">
                <a:solidFill>
                  <a:srgbClr val="0070C0"/>
                </a:solidFill>
              </a:rPr>
              <a:t> </a:t>
            </a:r>
          </a:p>
          <a:p>
            <a:endParaRPr lang="en-US" sz="2200" b="1" i="1" dirty="0">
              <a:solidFill>
                <a:srgbClr val="0070C0"/>
              </a:solidFill>
            </a:endParaRPr>
          </a:p>
        </p:txBody>
      </p:sp>
      <p:pic>
        <p:nvPicPr>
          <p:cNvPr id="3074" name="Picture 2" descr="Image result for reduce scrap">
            <a:extLst>
              <a:ext uri="{FF2B5EF4-FFF2-40B4-BE49-F238E27FC236}">
                <a16:creationId xmlns:a16="http://schemas.microsoft.com/office/drawing/2014/main" id="{7DBB3129-71FF-43D6-8CB9-5903138BB9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112" y="5363223"/>
            <a:ext cx="2443764" cy="1368508"/>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Image result for optimize">
            <a:extLst>
              <a:ext uri="{FF2B5EF4-FFF2-40B4-BE49-F238E27FC236}">
                <a16:creationId xmlns:a16="http://schemas.microsoft.com/office/drawing/2014/main" id="{964D2DEB-2009-489E-818E-104A94E7194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67467" y="5363223"/>
            <a:ext cx="5017863" cy="13685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5666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37C0EAB-AF2D-4673-8F61-961DF7A0EB17}"/>
              </a:ext>
            </a:extLst>
          </p:cNvPr>
          <p:cNvSpPr txBox="1"/>
          <p:nvPr/>
        </p:nvSpPr>
        <p:spPr>
          <a:xfrm>
            <a:off x="236737" y="1578252"/>
            <a:ext cx="11718525" cy="4031873"/>
          </a:xfrm>
          <a:prstGeom prst="rect">
            <a:avLst/>
          </a:prstGeom>
          <a:noFill/>
        </p:spPr>
        <p:txBody>
          <a:bodyPr wrap="square" rtlCol="0">
            <a:spAutoFit/>
          </a:bodyPr>
          <a:lstStyle/>
          <a:p>
            <a:pPr marL="285750" indent="-285750">
              <a:buFontTx/>
              <a:buChar char="-"/>
            </a:pPr>
            <a:r>
              <a:rPr lang="en-US" b="1" i="1" dirty="0"/>
              <a:t>There are </a:t>
            </a:r>
            <a:r>
              <a:rPr lang="en-US" b="1" i="1" dirty="0">
                <a:solidFill>
                  <a:srgbClr val="FF0000"/>
                </a:solidFill>
              </a:rPr>
              <a:t>many other things of importance </a:t>
            </a:r>
            <a:r>
              <a:rPr lang="en-US" b="1" i="1" dirty="0"/>
              <a:t>to obtain the best offers and quotes from manufacturers. These are just some of the important ones. Do consider as many of these as possible and others to make sure you have found the right supplier for your product needs. </a:t>
            </a:r>
            <a:r>
              <a:rPr lang="en-US" b="1" i="1" dirty="0">
                <a:solidFill>
                  <a:srgbClr val="FF0000"/>
                </a:solidFill>
              </a:rPr>
              <a:t>Price is definitely NOT everything</a:t>
            </a:r>
            <a:r>
              <a:rPr lang="en-US" b="1" i="1" dirty="0"/>
              <a:t>. Quality, Price, Lead Time along with many other factors should be considered when choosing a manufacturer.</a:t>
            </a:r>
          </a:p>
          <a:p>
            <a:endParaRPr lang="en-US" b="1" i="1" dirty="0">
              <a:solidFill>
                <a:schemeClr val="accent1"/>
              </a:solidFill>
            </a:endParaRPr>
          </a:p>
          <a:p>
            <a:pPr marL="285750" indent="-285750">
              <a:buFontTx/>
              <a:buChar char="-"/>
            </a:pPr>
            <a:r>
              <a:rPr lang="en-US" b="1" i="1" dirty="0"/>
              <a:t>Also keep in mind that </a:t>
            </a:r>
            <a:r>
              <a:rPr lang="en-US" b="1" i="1" dirty="0">
                <a:solidFill>
                  <a:srgbClr val="FF0000"/>
                </a:solidFill>
              </a:rPr>
              <a:t>none of the above suggestions and advice should be taken as a firm rule</a:t>
            </a:r>
            <a:r>
              <a:rPr lang="en-US" b="1" i="1" dirty="0">
                <a:solidFill>
                  <a:schemeClr val="accent1"/>
                </a:solidFill>
              </a:rPr>
              <a:t>. </a:t>
            </a:r>
            <a:r>
              <a:rPr lang="en-US" b="1" i="1" dirty="0"/>
              <a:t>Instead, your own circumstances and evaluation combined with </a:t>
            </a:r>
            <a:r>
              <a:rPr lang="en-US" b="1" i="1" dirty="0">
                <a:solidFill>
                  <a:srgbClr val="FF0000"/>
                </a:solidFill>
              </a:rPr>
              <a:t>proper interpretation and commonsense</a:t>
            </a:r>
            <a:r>
              <a:rPr lang="en-US" b="1" i="1" dirty="0">
                <a:solidFill>
                  <a:schemeClr val="accent1"/>
                </a:solidFill>
              </a:rPr>
              <a:t> </a:t>
            </a:r>
            <a:r>
              <a:rPr lang="en-US" b="1" i="1" dirty="0"/>
              <a:t>should pave the road to decisions on how to proceed when approaching manufacturers. </a:t>
            </a:r>
          </a:p>
          <a:p>
            <a:pPr marL="285750" indent="-285750">
              <a:buFontTx/>
              <a:buChar char="-"/>
            </a:pPr>
            <a:endParaRPr lang="en-US" b="1" i="1" dirty="0">
              <a:solidFill>
                <a:schemeClr val="accent1"/>
              </a:solidFill>
            </a:endParaRPr>
          </a:p>
          <a:p>
            <a:pPr marL="285750" indent="-285750">
              <a:buFontTx/>
              <a:buChar char="-"/>
            </a:pPr>
            <a:r>
              <a:rPr lang="en-US" b="1" i="1" dirty="0">
                <a:solidFill>
                  <a:srgbClr val="FF0000"/>
                </a:solidFill>
              </a:rPr>
              <a:t>We are here for you</a:t>
            </a:r>
            <a:r>
              <a:rPr lang="en-US" b="1" i="1" dirty="0">
                <a:solidFill>
                  <a:schemeClr val="accent1"/>
                </a:solidFill>
              </a:rPr>
              <a:t>, </a:t>
            </a:r>
            <a:r>
              <a:rPr lang="en-US" b="1" i="1" dirty="0"/>
              <a:t>with an already well established manufacturing basis and network you can benefit from if you need to have something custom manufactured. </a:t>
            </a:r>
          </a:p>
          <a:p>
            <a:pPr fontAlgn="base"/>
            <a:r>
              <a:rPr lang="en-US" b="1" i="1" dirty="0">
                <a:solidFill>
                  <a:srgbClr val="0070C0"/>
                </a:solidFill>
              </a:rPr>
              <a:t> </a:t>
            </a:r>
          </a:p>
          <a:p>
            <a:pPr fontAlgn="base"/>
            <a:r>
              <a:rPr lang="en-US" dirty="0">
                <a:solidFill>
                  <a:srgbClr val="0070C0"/>
                </a:solidFill>
              </a:rPr>
              <a:t> </a:t>
            </a:r>
          </a:p>
          <a:p>
            <a:endParaRPr lang="en-US" sz="2200" b="1" i="1" dirty="0">
              <a:solidFill>
                <a:srgbClr val="0070C0"/>
              </a:solidFill>
            </a:endParaRPr>
          </a:p>
        </p:txBody>
      </p:sp>
      <p:sp>
        <p:nvSpPr>
          <p:cNvPr id="5" name="TextBox 4">
            <a:extLst>
              <a:ext uri="{FF2B5EF4-FFF2-40B4-BE49-F238E27FC236}">
                <a16:creationId xmlns:a16="http://schemas.microsoft.com/office/drawing/2014/main" id="{45160CE5-4788-491B-B6B9-61A4E8252841}"/>
              </a:ext>
            </a:extLst>
          </p:cNvPr>
          <p:cNvSpPr txBox="1"/>
          <p:nvPr/>
        </p:nvSpPr>
        <p:spPr>
          <a:xfrm>
            <a:off x="723534" y="4975473"/>
            <a:ext cx="7132842" cy="954107"/>
          </a:xfrm>
          <a:prstGeom prst="rect">
            <a:avLst/>
          </a:prstGeom>
          <a:noFill/>
        </p:spPr>
        <p:txBody>
          <a:bodyPr wrap="square" rtlCol="0">
            <a:spAutoFit/>
          </a:bodyPr>
          <a:lstStyle/>
          <a:p>
            <a:r>
              <a:rPr lang="en-US" sz="2800" b="1" dirty="0">
                <a:solidFill>
                  <a:srgbClr val="FF0000"/>
                </a:solidFill>
              </a:rPr>
              <a:t>Please subscribe to our channel and visit us at http://www.agstech.net</a:t>
            </a:r>
          </a:p>
        </p:txBody>
      </p:sp>
      <p:sp>
        <p:nvSpPr>
          <p:cNvPr id="3" name="TextBox 2">
            <a:extLst>
              <a:ext uri="{FF2B5EF4-FFF2-40B4-BE49-F238E27FC236}">
                <a16:creationId xmlns:a16="http://schemas.microsoft.com/office/drawing/2014/main" id="{16F2CF15-A3C9-4F6B-B889-2D5A8B11E13F}"/>
              </a:ext>
            </a:extLst>
          </p:cNvPr>
          <p:cNvSpPr txBox="1"/>
          <p:nvPr/>
        </p:nvSpPr>
        <p:spPr>
          <a:xfrm>
            <a:off x="4103637" y="458578"/>
            <a:ext cx="5077686" cy="800219"/>
          </a:xfrm>
          <a:prstGeom prst="rect">
            <a:avLst/>
          </a:prstGeom>
          <a:noFill/>
        </p:spPr>
        <p:txBody>
          <a:bodyPr wrap="square" rtlCol="0">
            <a:spAutoFit/>
          </a:bodyPr>
          <a:lstStyle/>
          <a:p>
            <a:r>
              <a:rPr lang="en-US" sz="2800" b="1" i="1" dirty="0">
                <a:solidFill>
                  <a:schemeClr val="accent1"/>
                </a:solidFill>
              </a:rPr>
              <a:t>A Few Final Words……………… </a:t>
            </a:r>
            <a:endParaRPr lang="en-US" sz="2800" dirty="0"/>
          </a:p>
          <a:p>
            <a:endParaRPr lang="en-US" dirty="0"/>
          </a:p>
        </p:txBody>
      </p:sp>
    </p:spTree>
    <p:extLst>
      <p:ext uri="{BB962C8B-B14F-4D97-AF65-F5344CB8AC3E}">
        <p14:creationId xmlns:p14="http://schemas.microsoft.com/office/powerpoint/2010/main" val="2200765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37C0EAB-AF2D-4673-8F61-961DF7A0EB17}"/>
              </a:ext>
            </a:extLst>
          </p:cNvPr>
          <p:cNvSpPr txBox="1"/>
          <p:nvPr/>
        </p:nvSpPr>
        <p:spPr>
          <a:xfrm>
            <a:off x="695324" y="323850"/>
            <a:ext cx="11153775" cy="4154984"/>
          </a:xfrm>
          <a:prstGeom prst="rect">
            <a:avLst/>
          </a:prstGeom>
          <a:noFill/>
        </p:spPr>
        <p:txBody>
          <a:bodyPr wrap="square" rtlCol="0">
            <a:spAutoFit/>
          </a:bodyPr>
          <a:lstStyle/>
          <a:p>
            <a:r>
              <a:rPr lang="en-US" sz="2400" b="1" i="1" dirty="0"/>
              <a:t>Manufacturing requests for non-standard components, assemblies and products. These are referred to as </a:t>
            </a:r>
            <a:r>
              <a:rPr lang="en-US" sz="2400" b="1" i="1" dirty="0">
                <a:solidFill>
                  <a:srgbClr val="FF0000"/>
                </a:solidFill>
              </a:rPr>
              <a:t>CUSTOM MANUFACTURING</a:t>
            </a:r>
            <a:r>
              <a:rPr lang="en-US" sz="2400" b="1" i="1" dirty="0">
                <a:solidFill>
                  <a:srgbClr val="0070C0"/>
                </a:solidFill>
              </a:rPr>
              <a:t>. </a:t>
            </a:r>
            <a:r>
              <a:rPr lang="en-US" sz="2400" b="1" i="1" dirty="0"/>
              <a:t>In custom manufacturing; prices, lead times and quality can vary significantly from one offer to the other. </a:t>
            </a:r>
          </a:p>
          <a:p>
            <a:endParaRPr lang="en-US" sz="2400" b="1" i="1" dirty="0">
              <a:solidFill>
                <a:srgbClr val="0070C0"/>
              </a:solidFill>
            </a:endParaRPr>
          </a:p>
          <a:p>
            <a:r>
              <a:rPr lang="en-US" sz="2400" b="1" i="1" dirty="0">
                <a:solidFill>
                  <a:srgbClr val="FF0000"/>
                </a:solidFill>
              </a:rPr>
              <a:t>Ambiguities</a:t>
            </a:r>
            <a:r>
              <a:rPr lang="en-US" sz="2400" b="1" i="1" dirty="0">
                <a:solidFill>
                  <a:srgbClr val="0070C0"/>
                </a:solidFill>
              </a:rPr>
              <a:t> </a:t>
            </a:r>
            <a:r>
              <a:rPr lang="en-US" sz="2400" b="1" i="1" dirty="0"/>
              <a:t>will only result in receiving quotes with </a:t>
            </a:r>
            <a:r>
              <a:rPr lang="en-US" sz="2400" b="1" i="1" dirty="0">
                <a:solidFill>
                  <a:srgbClr val="FF0000"/>
                </a:solidFill>
              </a:rPr>
              <a:t>higher prices </a:t>
            </a:r>
            <a:r>
              <a:rPr lang="en-US" sz="2400" b="1" i="1" dirty="0"/>
              <a:t>so manufacturers do not have losses at the end of a project. Providing</a:t>
            </a:r>
            <a:r>
              <a:rPr lang="en-US" sz="2400" b="1" i="1" dirty="0">
                <a:solidFill>
                  <a:srgbClr val="0070C0"/>
                </a:solidFill>
              </a:rPr>
              <a:t> </a:t>
            </a:r>
            <a:r>
              <a:rPr lang="en-US" sz="2400" b="1" i="1" dirty="0">
                <a:solidFill>
                  <a:srgbClr val="FF0000"/>
                </a:solidFill>
              </a:rPr>
              <a:t>accurate and detailed information </a:t>
            </a:r>
            <a:r>
              <a:rPr lang="en-US" sz="2400" b="1" i="1" dirty="0"/>
              <a:t>is critical for obtaining the</a:t>
            </a:r>
            <a:r>
              <a:rPr lang="en-US" sz="2400" b="1" i="1" dirty="0">
                <a:solidFill>
                  <a:srgbClr val="FF0000"/>
                </a:solidFill>
              </a:rPr>
              <a:t> best quotes</a:t>
            </a:r>
            <a:r>
              <a:rPr lang="en-US" sz="2400" b="1" i="1" dirty="0">
                <a:solidFill>
                  <a:srgbClr val="0070C0"/>
                </a:solidFill>
              </a:rPr>
              <a:t>.</a:t>
            </a:r>
          </a:p>
          <a:p>
            <a:endParaRPr lang="en-US" sz="2400" b="1" i="1" dirty="0">
              <a:solidFill>
                <a:srgbClr val="0070C0"/>
              </a:solidFill>
            </a:endParaRPr>
          </a:p>
          <a:p>
            <a:r>
              <a:rPr lang="en-US" sz="2400" b="1" i="1" dirty="0"/>
              <a:t>A good idea is to </a:t>
            </a:r>
            <a:r>
              <a:rPr lang="en-US" sz="2400" b="1" i="1" dirty="0">
                <a:solidFill>
                  <a:srgbClr val="FF0000"/>
                </a:solidFill>
              </a:rPr>
              <a:t>ask manufacturers for their opinion </a:t>
            </a:r>
            <a:r>
              <a:rPr lang="en-US" sz="2400" b="1" i="1" dirty="0"/>
              <a:t>to reduce prices.</a:t>
            </a:r>
            <a:r>
              <a:rPr lang="en-US" sz="2400" b="1" i="1" dirty="0">
                <a:solidFill>
                  <a:srgbClr val="0070C0"/>
                </a:solidFill>
              </a:rPr>
              <a:t> </a:t>
            </a:r>
            <a:r>
              <a:rPr lang="en-US" sz="2400" b="1" i="1" dirty="0">
                <a:solidFill>
                  <a:srgbClr val="FF0000"/>
                </a:solidFill>
              </a:rPr>
              <a:t>Don’t believe in every answer </a:t>
            </a:r>
            <a:r>
              <a:rPr lang="en-US" sz="2400" b="1" i="1" dirty="0"/>
              <a:t>but don’t hesitate to ask. Analyze, research, evaluate, compare answers with your own design and specifications.</a:t>
            </a:r>
          </a:p>
        </p:txBody>
      </p:sp>
      <p:pic>
        <p:nvPicPr>
          <p:cNvPr id="1026" name="Picture 2" descr="Image result for custom manufacturing">
            <a:extLst>
              <a:ext uri="{FF2B5EF4-FFF2-40B4-BE49-F238E27FC236}">
                <a16:creationId xmlns:a16="http://schemas.microsoft.com/office/drawing/2014/main" id="{F9926A3D-FB5D-4ACE-ADC3-FFAE516D582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5324" y="4638674"/>
            <a:ext cx="2755902" cy="177165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elated image">
            <a:extLst>
              <a:ext uri="{FF2B5EF4-FFF2-40B4-BE49-F238E27FC236}">
                <a16:creationId xmlns:a16="http://schemas.microsoft.com/office/drawing/2014/main" id="{A793BC81-3350-418B-86FB-086CC2FF9E5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67125" y="4638674"/>
            <a:ext cx="2676525" cy="178522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custom manufacturing">
            <a:extLst>
              <a:ext uri="{FF2B5EF4-FFF2-40B4-BE49-F238E27FC236}">
                <a16:creationId xmlns:a16="http://schemas.microsoft.com/office/drawing/2014/main" id="{742BD0F3-BE78-4286-9F82-3BA5A3762FC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59549" y="4638673"/>
            <a:ext cx="3153117" cy="1771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8187025"/>
      </p:ext>
    </p:extLst>
  </p:cSld>
  <p:clrMapOvr>
    <a:masterClrMapping/>
  </p:clrMapOvr>
  <mc:AlternateContent xmlns:mc="http://schemas.openxmlformats.org/markup-compatibility/2006" xmlns:p14="http://schemas.microsoft.com/office/powerpoint/2010/main">
    <mc:Choice Requires="p14">
      <p:transition spd="slow" p14:dur="2000" advTm="62719"/>
    </mc:Choice>
    <mc:Fallback xmlns="">
      <p:transition spd="slow" advTm="62719"/>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37C0EAB-AF2D-4673-8F61-961DF7A0EB17}"/>
              </a:ext>
            </a:extLst>
          </p:cNvPr>
          <p:cNvSpPr txBox="1"/>
          <p:nvPr/>
        </p:nvSpPr>
        <p:spPr>
          <a:xfrm>
            <a:off x="114300" y="117693"/>
            <a:ext cx="12077699" cy="5170646"/>
          </a:xfrm>
          <a:prstGeom prst="rect">
            <a:avLst/>
          </a:prstGeom>
          <a:noFill/>
        </p:spPr>
        <p:txBody>
          <a:bodyPr wrap="square" rtlCol="0">
            <a:spAutoFit/>
          </a:bodyPr>
          <a:lstStyle/>
          <a:p>
            <a:r>
              <a:rPr lang="en-US" sz="2200" b="1" i="1" dirty="0"/>
              <a:t>When an RFQ or RFP for a custom part or product is received, it is generally scheduled for </a:t>
            </a:r>
            <a:r>
              <a:rPr lang="en-US" sz="2200" b="1" i="1" dirty="0">
                <a:solidFill>
                  <a:srgbClr val="FF0000"/>
                </a:solidFill>
              </a:rPr>
              <a:t>engineering review meeting</a:t>
            </a:r>
            <a:r>
              <a:rPr lang="en-US" sz="2200" b="1" i="1" dirty="0">
                <a:solidFill>
                  <a:srgbClr val="0070C0"/>
                </a:solidFill>
              </a:rPr>
              <a:t>. </a:t>
            </a:r>
            <a:r>
              <a:rPr lang="en-US" sz="2200" b="1" i="1" dirty="0"/>
              <a:t>Participants may come from various departments such as planning, quality control, engineering, packaging, sales…etc. and each makes its contribution for accurate calculation of lead times and cost. Various </a:t>
            </a:r>
            <a:r>
              <a:rPr lang="en-US" sz="2200" b="1" i="1" dirty="0">
                <a:solidFill>
                  <a:srgbClr val="FF0000"/>
                </a:solidFill>
              </a:rPr>
              <a:t>contributors to cost and standard lead times are added up</a:t>
            </a:r>
            <a:r>
              <a:rPr lang="en-US" sz="2200" b="1" i="1" dirty="0"/>
              <a:t>, to come up with a </a:t>
            </a:r>
            <a:r>
              <a:rPr lang="en-US" sz="2200" b="1" i="1" dirty="0">
                <a:solidFill>
                  <a:srgbClr val="FF0000"/>
                </a:solidFill>
              </a:rPr>
              <a:t>total cost &amp; lead time</a:t>
            </a:r>
            <a:r>
              <a:rPr lang="en-US" sz="2200" b="1" i="1" dirty="0"/>
              <a:t>, from which a formal quote is drafted. </a:t>
            </a:r>
          </a:p>
          <a:p>
            <a:endParaRPr lang="en-US" sz="2200" b="1" i="1" dirty="0">
              <a:solidFill>
                <a:srgbClr val="0070C0"/>
              </a:solidFill>
            </a:endParaRPr>
          </a:p>
          <a:p>
            <a:r>
              <a:rPr lang="en-US" sz="2200" b="1" i="1" dirty="0"/>
              <a:t>Some manufacturers use advanced software tools, like </a:t>
            </a:r>
            <a:r>
              <a:rPr lang="en-US" sz="2200" b="1" i="1" dirty="0">
                <a:solidFill>
                  <a:srgbClr val="FF0000"/>
                </a:solidFill>
              </a:rPr>
              <a:t>GROUP TECHNOLOGY</a:t>
            </a:r>
            <a:r>
              <a:rPr lang="en-US" sz="2200" b="1" i="1" dirty="0"/>
              <a:t>, to obtain the most accurate quotes. Using Group Technology, new part designs can be developed using already existing and similar designs, saving a significant amount of time and work. Product designers can determine fast whether data on a similar component already exists in the computer files. Custom manufacturing costs can more easily be estimated and the relevant statistics on materials, processes, number of parts produced, and other factors can easily be obtained. Process plans are standardized and scheduled more efficiently, orders are grouped for more efficient production, machine utilization is optimized, set-up times are lowered, components &amp; assemblies are manufactured more efficiently and with higher quality. Similar tools, fixtures, machines are shared in the production of a family of parts. </a:t>
            </a:r>
          </a:p>
        </p:txBody>
      </p:sp>
      <p:pic>
        <p:nvPicPr>
          <p:cNvPr id="2052" name="Picture 4" descr="Image result for flexible manufacturing icon">
            <a:extLst>
              <a:ext uri="{FF2B5EF4-FFF2-40B4-BE49-F238E27FC236}">
                <a16:creationId xmlns:a16="http://schemas.microsoft.com/office/drawing/2014/main" id="{AAF5AFFD-CFB6-49CD-8CA1-916E21FCEE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6314" y="5211545"/>
            <a:ext cx="1528762" cy="152876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Image result for CAD/CAM icon">
            <a:extLst>
              <a:ext uri="{FF2B5EF4-FFF2-40B4-BE49-F238E27FC236}">
                <a16:creationId xmlns:a16="http://schemas.microsoft.com/office/drawing/2014/main" id="{72002D9E-0042-4A9A-9B14-7BF18F781D2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82910" y="5399960"/>
            <a:ext cx="1340347" cy="134034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CAD icon">
            <a:extLst>
              <a:ext uri="{FF2B5EF4-FFF2-40B4-BE49-F238E27FC236}">
                <a16:creationId xmlns:a16="http://schemas.microsoft.com/office/drawing/2014/main" id="{4E54B459-04C3-42C5-951F-D20BCC25B63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36344" y="5288339"/>
            <a:ext cx="1465139" cy="1465139"/>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Image result for Computer Aided Manufacturing logo">
            <a:extLst>
              <a:ext uri="{FF2B5EF4-FFF2-40B4-BE49-F238E27FC236}">
                <a16:creationId xmlns:a16="http://schemas.microsoft.com/office/drawing/2014/main" id="{E34354A9-3728-4209-A05D-FE57FA765AE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04684" y="5327502"/>
            <a:ext cx="2216703" cy="12968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9043270"/>
      </p:ext>
    </p:extLst>
  </p:cSld>
  <p:clrMapOvr>
    <a:masterClrMapping/>
  </p:clrMapOvr>
  <mc:AlternateContent xmlns:mc="http://schemas.openxmlformats.org/markup-compatibility/2006" xmlns:p14="http://schemas.microsoft.com/office/powerpoint/2010/main">
    <mc:Choice Requires="p14">
      <p:transition spd="slow" p14:dur="2000" advTm="111846"/>
    </mc:Choice>
    <mc:Fallback xmlns="">
      <p:transition spd="slow" advTm="111846"/>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37C0EAB-AF2D-4673-8F61-961DF7A0EB17}"/>
              </a:ext>
            </a:extLst>
          </p:cNvPr>
          <p:cNvSpPr txBox="1"/>
          <p:nvPr/>
        </p:nvSpPr>
        <p:spPr>
          <a:xfrm>
            <a:off x="114300" y="117693"/>
            <a:ext cx="12077699" cy="7386638"/>
          </a:xfrm>
          <a:prstGeom prst="rect">
            <a:avLst/>
          </a:prstGeom>
          <a:noFill/>
        </p:spPr>
        <p:txBody>
          <a:bodyPr wrap="square" rtlCol="0">
            <a:spAutoFit/>
          </a:bodyPr>
          <a:lstStyle/>
          <a:p>
            <a:pPr algn="ctr" fontAlgn="base"/>
            <a:r>
              <a:rPr lang="en-US" sz="2800" b="1" i="1" dirty="0">
                <a:solidFill>
                  <a:schemeClr val="accent1"/>
                </a:solidFill>
              </a:rPr>
              <a:t>WHAT INFORMATION SHOULD YOU PROVIDE MANUFACTURERS TO GET </a:t>
            </a:r>
          </a:p>
          <a:p>
            <a:pPr algn="ctr" fontAlgn="base"/>
            <a:r>
              <a:rPr lang="en-US" sz="2800" b="1" i="1" dirty="0">
                <a:solidFill>
                  <a:schemeClr val="accent1"/>
                </a:solidFill>
              </a:rPr>
              <a:t>THE BEST PRICE QUOTE WITHIN SHORTEST TIME ? </a:t>
            </a:r>
          </a:p>
          <a:p>
            <a:pPr fontAlgn="base"/>
            <a:r>
              <a:rPr lang="en-US" b="1" i="1" dirty="0"/>
              <a:t>- </a:t>
            </a:r>
            <a:r>
              <a:rPr lang="en-US" b="1" i="1" dirty="0">
                <a:solidFill>
                  <a:srgbClr val="FF0000"/>
                </a:solidFill>
              </a:rPr>
              <a:t>2D Blueprints (technical drawings) </a:t>
            </a:r>
            <a:r>
              <a:rPr lang="en-US" b="1" i="1" dirty="0"/>
              <a:t>of parts and assemblies. Blueprints should clearly show dimensions, tolerances, surface finish, coatings if applicable, material information, blueprint revision number or letter, Bill of Materials (BOM), part view from different directions…etc. These can be in PDF, JPEG format or else.</a:t>
            </a:r>
          </a:p>
          <a:p>
            <a:pPr fontAlgn="base"/>
            <a:r>
              <a:rPr lang="en-US" b="1" i="1" dirty="0"/>
              <a:t>- </a:t>
            </a:r>
            <a:r>
              <a:rPr lang="en-US" b="1" i="1" dirty="0">
                <a:solidFill>
                  <a:srgbClr val="FF0000"/>
                </a:solidFill>
              </a:rPr>
              <a:t>3D CAD files </a:t>
            </a:r>
            <a:r>
              <a:rPr lang="en-US" b="1" i="1" dirty="0"/>
              <a:t>of parts and assemblies. These can be in DFX, STL, IGES, STEP, PDES format or else.</a:t>
            </a:r>
          </a:p>
          <a:p>
            <a:pPr fontAlgn="base"/>
            <a:r>
              <a:rPr lang="en-US" b="1" i="1" dirty="0"/>
              <a:t>- </a:t>
            </a:r>
            <a:r>
              <a:rPr lang="en-US" b="1" i="1" dirty="0">
                <a:solidFill>
                  <a:srgbClr val="FF0000"/>
                </a:solidFill>
              </a:rPr>
              <a:t>Quantities of parts </a:t>
            </a:r>
            <a:r>
              <a:rPr lang="en-US" b="1" i="1" dirty="0"/>
              <a:t>for quote. Generally, the higher the quantity the lower will be the price in the quote (please be honest with your actual quantities for quote).</a:t>
            </a:r>
          </a:p>
          <a:p>
            <a:pPr fontAlgn="base"/>
            <a:r>
              <a:rPr lang="en-US" b="1" i="1" dirty="0"/>
              <a:t>- If there are </a:t>
            </a:r>
            <a:r>
              <a:rPr lang="en-US" b="1" i="1" dirty="0">
                <a:solidFill>
                  <a:srgbClr val="FF0000"/>
                </a:solidFill>
              </a:rPr>
              <a:t>off-the-shelf components </a:t>
            </a:r>
            <a:r>
              <a:rPr lang="en-US" b="1" i="1" dirty="0"/>
              <a:t>that are assembled with your parts, please feel free to include them in your blueprints. If assembly is complicated, </a:t>
            </a:r>
            <a:r>
              <a:rPr lang="en-US" b="1" i="1" dirty="0">
                <a:solidFill>
                  <a:srgbClr val="FF0000"/>
                </a:solidFill>
              </a:rPr>
              <a:t>separate assembly blueprints help</a:t>
            </a:r>
            <a:r>
              <a:rPr lang="en-US" b="1" i="1" dirty="0"/>
              <a:t> much in the quotation process. Manufacturers may buy and assemble the off-shelf components into your products or custom manufacture depending on the economic viability. </a:t>
            </a:r>
          </a:p>
          <a:p>
            <a:pPr fontAlgn="base"/>
            <a:r>
              <a:rPr lang="en-US" b="1" i="1" dirty="0"/>
              <a:t>- </a:t>
            </a:r>
            <a:r>
              <a:rPr lang="en-US" b="1" i="1" dirty="0">
                <a:solidFill>
                  <a:srgbClr val="FF0000"/>
                </a:solidFill>
              </a:rPr>
              <a:t>Clearly indicate </a:t>
            </a:r>
            <a:r>
              <a:rPr lang="en-US" b="1" i="1" dirty="0"/>
              <a:t>whether you want manufacturers to </a:t>
            </a:r>
            <a:r>
              <a:rPr lang="en-US" b="1" i="1" dirty="0">
                <a:solidFill>
                  <a:srgbClr val="FF0000"/>
                </a:solidFill>
              </a:rPr>
              <a:t>quote individual components or a subassembly or an assembly</a:t>
            </a:r>
            <a:r>
              <a:rPr lang="en-US" b="1" i="1" dirty="0"/>
              <a:t>. This will save time and hassle in the quotation process and eliminate expensive misunderstandings.</a:t>
            </a:r>
          </a:p>
          <a:p>
            <a:pPr fontAlgn="base"/>
            <a:r>
              <a:rPr lang="en-US" b="1" i="1" dirty="0"/>
              <a:t>-</a:t>
            </a:r>
            <a:r>
              <a:rPr lang="en-US" b="1" i="1" dirty="0">
                <a:solidFill>
                  <a:srgbClr val="FF0000"/>
                </a:solidFill>
              </a:rPr>
              <a:t>Shipping address</a:t>
            </a:r>
            <a:r>
              <a:rPr lang="en-US" b="1" i="1" dirty="0"/>
              <a:t> of parts for quote. This helps quote shipping in case you do not have a courier account or forwarder.</a:t>
            </a:r>
          </a:p>
          <a:p>
            <a:pPr fontAlgn="base"/>
            <a:r>
              <a:rPr lang="en-US" b="1" i="1" dirty="0"/>
              <a:t>- Indicate whether it is a </a:t>
            </a:r>
            <a:r>
              <a:rPr lang="en-US" b="1" i="1" dirty="0">
                <a:solidFill>
                  <a:srgbClr val="FF0000"/>
                </a:solidFill>
              </a:rPr>
              <a:t>batch production request or a long term repeat order </a:t>
            </a:r>
            <a:r>
              <a:rPr lang="en-US" b="1" i="1" dirty="0"/>
              <a:t>that is planned. A </a:t>
            </a:r>
            <a:r>
              <a:rPr lang="en-US" b="1" i="1" dirty="0">
                <a:solidFill>
                  <a:srgbClr val="FF0000"/>
                </a:solidFill>
              </a:rPr>
              <a:t>repeat order over long term generally receives a better price quotation</a:t>
            </a:r>
            <a:r>
              <a:rPr lang="en-US" b="1" i="1" dirty="0"/>
              <a:t>. A </a:t>
            </a:r>
            <a:r>
              <a:rPr lang="en-US" b="1" i="1" dirty="0">
                <a:solidFill>
                  <a:srgbClr val="FF0000"/>
                </a:solidFill>
              </a:rPr>
              <a:t>blanket order does generally also receive a better quote</a:t>
            </a:r>
            <a:r>
              <a:rPr lang="en-US" b="1" i="1" dirty="0"/>
              <a:t>.</a:t>
            </a:r>
          </a:p>
          <a:p>
            <a:pPr fontAlgn="base"/>
            <a:r>
              <a:rPr lang="en-US" b="1" i="1" dirty="0"/>
              <a:t>- Indicate whether you want </a:t>
            </a:r>
            <a:r>
              <a:rPr lang="en-US" b="1" i="1" dirty="0">
                <a:solidFill>
                  <a:srgbClr val="FF0000"/>
                </a:solidFill>
              </a:rPr>
              <a:t>special packaging, labeling, marking…</a:t>
            </a:r>
            <a:r>
              <a:rPr lang="en-US" b="1" i="1" dirty="0" err="1">
                <a:solidFill>
                  <a:srgbClr val="FF0000"/>
                </a:solidFill>
              </a:rPr>
              <a:t>etc</a:t>
            </a:r>
            <a:r>
              <a:rPr lang="en-US" b="1" i="1" dirty="0">
                <a:solidFill>
                  <a:srgbClr val="FF0000"/>
                </a:solidFill>
              </a:rPr>
              <a:t> </a:t>
            </a:r>
            <a:r>
              <a:rPr lang="en-US" b="1" i="1" dirty="0"/>
              <a:t>of your products. Indicating all your requirements in the beginning will save both parties time and effort in the quotation process. If not indicated at the beginning, manufacturers will likely need to re-quote later and this will only delay the process.</a:t>
            </a:r>
          </a:p>
          <a:p>
            <a:pPr marL="285750" indent="-285750" fontAlgn="base">
              <a:buFontTx/>
              <a:buChar char="-"/>
            </a:pPr>
            <a:r>
              <a:rPr lang="en-US" b="1" i="1" dirty="0"/>
              <a:t>If you need an NDA signed prior to quoting your projects, email them. </a:t>
            </a:r>
          </a:p>
          <a:p>
            <a:pPr fontAlgn="base"/>
            <a:r>
              <a:rPr lang="en-US" b="1" i="1" dirty="0">
                <a:solidFill>
                  <a:srgbClr val="FF0000"/>
                </a:solidFill>
              </a:rPr>
              <a:t>NDA should ideally cover both sides</a:t>
            </a:r>
            <a:r>
              <a:rPr lang="en-US" b="1" i="1" dirty="0"/>
              <a:t>.</a:t>
            </a:r>
          </a:p>
          <a:p>
            <a:pPr fontAlgn="base"/>
            <a:r>
              <a:rPr lang="en-US" b="1" i="1" dirty="0"/>
              <a:t>- </a:t>
            </a:r>
            <a:r>
              <a:rPr lang="en-US" b="1" i="1" dirty="0">
                <a:solidFill>
                  <a:srgbClr val="FF0000"/>
                </a:solidFill>
              </a:rPr>
              <a:t>Send samples </a:t>
            </a:r>
            <a:r>
              <a:rPr lang="en-US" b="1" i="1" dirty="0"/>
              <a:t>to manufacturers if parts are complicated.</a:t>
            </a:r>
          </a:p>
          <a:p>
            <a:pPr fontAlgn="base"/>
            <a:r>
              <a:rPr lang="en-US" dirty="0"/>
              <a:t> </a:t>
            </a:r>
          </a:p>
          <a:p>
            <a:pPr fontAlgn="base"/>
            <a:r>
              <a:rPr lang="en-US" dirty="0"/>
              <a:t> </a:t>
            </a:r>
          </a:p>
          <a:p>
            <a:endParaRPr lang="en-US" sz="2200" b="1" i="1" dirty="0">
              <a:solidFill>
                <a:srgbClr val="0070C0"/>
              </a:solidFill>
            </a:endParaRPr>
          </a:p>
        </p:txBody>
      </p:sp>
    </p:spTree>
    <p:extLst>
      <p:ext uri="{BB962C8B-B14F-4D97-AF65-F5344CB8AC3E}">
        <p14:creationId xmlns:p14="http://schemas.microsoft.com/office/powerpoint/2010/main" val="583686849"/>
      </p:ext>
    </p:extLst>
  </p:cSld>
  <p:clrMapOvr>
    <a:masterClrMapping/>
  </p:clrMapOvr>
  <mc:AlternateContent xmlns:mc="http://schemas.openxmlformats.org/markup-compatibility/2006" xmlns:p14="http://schemas.microsoft.com/office/powerpoint/2010/main">
    <mc:Choice Requires="p14">
      <p:transition spd="slow" p14:dur="2000" advTm="226268"/>
    </mc:Choice>
    <mc:Fallback xmlns="">
      <p:transition spd="slow" advTm="226268"/>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37C0EAB-AF2D-4673-8F61-961DF7A0EB17}"/>
              </a:ext>
            </a:extLst>
          </p:cNvPr>
          <p:cNvSpPr txBox="1"/>
          <p:nvPr/>
        </p:nvSpPr>
        <p:spPr>
          <a:xfrm>
            <a:off x="114300" y="117693"/>
            <a:ext cx="12077699" cy="7109639"/>
          </a:xfrm>
          <a:prstGeom prst="rect">
            <a:avLst/>
          </a:prstGeom>
          <a:noFill/>
        </p:spPr>
        <p:txBody>
          <a:bodyPr wrap="square" rtlCol="0">
            <a:spAutoFit/>
          </a:bodyPr>
          <a:lstStyle/>
          <a:p>
            <a:pPr algn="ctr" fontAlgn="base"/>
            <a:r>
              <a:rPr lang="en-US" sz="2800" b="1" i="1" dirty="0">
                <a:solidFill>
                  <a:srgbClr val="0070C0"/>
                </a:solidFill>
              </a:rPr>
              <a:t>WHAT </a:t>
            </a:r>
            <a:r>
              <a:rPr lang="en-US" sz="2800" b="1" i="1" dirty="0">
                <a:solidFill>
                  <a:srgbClr val="FF0000"/>
                </a:solidFill>
              </a:rPr>
              <a:t>PRODUCT DESIGN CONSIDERATIONS </a:t>
            </a:r>
            <a:r>
              <a:rPr lang="en-US" sz="2800" b="1" i="1" dirty="0">
                <a:solidFill>
                  <a:srgbClr val="0070C0"/>
                </a:solidFill>
              </a:rPr>
              <a:t>SHOULD YOU HAVE GONE THROUGH TO GET THE BEST PRICE QUOTE WITHIN SHORTEST TIME ? </a:t>
            </a:r>
          </a:p>
          <a:p>
            <a:pPr fontAlgn="base"/>
            <a:r>
              <a:rPr lang="en-US" b="1" i="1" dirty="0"/>
              <a:t>- </a:t>
            </a:r>
            <a:r>
              <a:rPr lang="en-US" b="1" i="1" dirty="0">
                <a:solidFill>
                  <a:srgbClr val="FF0000"/>
                </a:solidFill>
              </a:rPr>
              <a:t>Is it possible to simplify product design and reduce the number of components</a:t>
            </a:r>
            <a:r>
              <a:rPr lang="en-US" b="1" i="1" dirty="0"/>
              <a:t> for a better quote without adversely affecting intended functions and performance ? Can product design be simplified for a </a:t>
            </a:r>
            <a:r>
              <a:rPr lang="en-US" b="1" i="1" dirty="0">
                <a:solidFill>
                  <a:srgbClr val="FF0000"/>
                </a:solidFill>
              </a:rPr>
              <a:t>simpler manufacturing process </a:t>
            </a:r>
            <a:r>
              <a:rPr lang="en-US" b="1" i="1" dirty="0"/>
              <a:t>?</a:t>
            </a:r>
          </a:p>
          <a:p>
            <a:pPr fontAlgn="base"/>
            <a:r>
              <a:rPr lang="en-US" b="1" i="1" dirty="0"/>
              <a:t>- </a:t>
            </a:r>
            <a:r>
              <a:rPr lang="en-US" b="1" i="1" dirty="0">
                <a:solidFill>
                  <a:srgbClr val="FF0000"/>
                </a:solidFill>
              </a:rPr>
              <a:t>Were environmental considerations taken into account </a:t>
            </a:r>
            <a:r>
              <a:rPr lang="en-US" b="1" i="1" dirty="0"/>
              <a:t>and incorporated into material, process and design ? Environmentally polluting technologies have higher tax burdens and disposal fees and thus indirectly result in us quoting higher prices.</a:t>
            </a:r>
          </a:p>
          <a:p>
            <a:pPr fontAlgn="base"/>
            <a:r>
              <a:rPr lang="en-US" b="1" i="1" dirty="0"/>
              <a:t>- </a:t>
            </a:r>
            <a:r>
              <a:rPr lang="en-US" b="1" i="1" dirty="0">
                <a:solidFill>
                  <a:srgbClr val="FF0000"/>
                </a:solidFill>
              </a:rPr>
              <a:t>Have you investigated all alternative designs ? </a:t>
            </a:r>
            <a:r>
              <a:rPr lang="en-US" b="1" i="1" dirty="0"/>
              <a:t>Ask manufacturers whether changes in design or material would make the price quote lower. Alternatively you may send manufacturers several designs and compare quotes on each.</a:t>
            </a:r>
          </a:p>
          <a:p>
            <a:pPr fontAlgn="base"/>
            <a:r>
              <a:rPr lang="en-US" b="1" i="1" dirty="0"/>
              <a:t>- Can </a:t>
            </a:r>
            <a:r>
              <a:rPr lang="en-US" b="1" i="1" dirty="0">
                <a:solidFill>
                  <a:srgbClr val="FF0000"/>
                </a:solidFill>
              </a:rPr>
              <a:t>unnecessary features of the product or its components be eliminated or combined with other features </a:t>
            </a:r>
            <a:r>
              <a:rPr lang="en-US" b="1" i="1" dirty="0"/>
              <a:t>?</a:t>
            </a:r>
          </a:p>
          <a:p>
            <a:pPr fontAlgn="base"/>
            <a:r>
              <a:rPr lang="en-US" b="1" i="1" dirty="0"/>
              <a:t>- Have you considered </a:t>
            </a:r>
            <a:r>
              <a:rPr lang="en-US" b="1" i="1" dirty="0">
                <a:solidFill>
                  <a:srgbClr val="FF0000"/>
                </a:solidFill>
              </a:rPr>
              <a:t>modularity in your design </a:t>
            </a:r>
            <a:r>
              <a:rPr lang="en-US" b="1" i="1" dirty="0"/>
              <a:t>for a family of similar products and for service and repairs, upgrading and installation ? Modularity can lower overall prices as well as reduce service and maintenance costs in the long term. For example a number of injection molded parts made of the same plastic material can be manufactured using mold inserts. </a:t>
            </a:r>
          </a:p>
          <a:p>
            <a:pPr fontAlgn="base"/>
            <a:r>
              <a:rPr lang="en-US" b="1" i="1" dirty="0"/>
              <a:t>- </a:t>
            </a:r>
            <a:r>
              <a:rPr lang="en-US" b="1" i="1" dirty="0">
                <a:solidFill>
                  <a:srgbClr val="FF0000"/>
                </a:solidFill>
              </a:rPr>
              <a:t>Can the design be made lighter and smaller ? </a:t>
            </a:r>
            <a:r>
              <a:rPr lang="en-US" b="1" i="1" dirty="0"/>
              <a:t>Lightweight and smaller size results in better product quotes and saves you on shipping cost.</a:t>
            </a:r>
          </a:p>
          <a:p>
            <a:pPr fontAlgn="base"/>
            <a:r>
              <a:rPr lang="en-US" b="1" i="1" dirty="0"/>
              <a:t>- Have you specified </a:t>
            </a:r>
            <a:r>
              <a:rPr lang="en-US" b="1" i="1" dirty="0">
                <a:solidFill>
                  <a:srgbClr val="FF0000"/>
                </a:solidFill>
              </a:rPr>
              <a:t>unnecessary and excessively stringent dimensional tolerances and surface finish ? </a:t>
            </a:r>
            <a:r>
              <a:rPr lang="en-US" b="1" i="1" dirty="0"/>
              <a:t>The tighter the tolerances, the more stringent the surface finish the higher the price quote. For the best quote, keep it as simple as needed.</a:t>
            </a:r>
          </a:p>
          <a:p>
            <a:pPr fontAlgn="base"/>
            <a:r>
              <a:rPr lang="en-US" b="1" i="1" dirty="0"/>
              <a:t>- Will it be excessively </a:t>
            </a:r>
            <a:r>
              <a:rPr lang="en-US" b="1" i="1" dirty="0">
                <a:solidFill>
                  <a:srgbClr val="FF0000"/>
                </a:solidFill>
              </a:rPr>
              <a:t>difficult and time consuming to assemble, disassemble, service, repair and recycle the product ?</a:t>
            </a:r>
            <a:r>
              <a:rPr lang="en-US" b="1" i="1" dirty="0"/>
              <a:t> If so, the price quote will be higher. Keep it as simple as possible for the best price quote.</a:t>
            </a:r>
          </a:p>
          <a:p>
            <a:pPr fontAlgn="base"/>
            <a:r>
              <a:rPr lang="en-US" b="1" i="1" dirty="0"/>
              <a:t> </a:t>
            </a:r>
          </a:p>
          <a:p>
            <a:pPr fontAlgn="base"/>
            <a:r>
              <a:rPr lang="en-US" i="1" dirty="0"/>
              <a:t> </a:t>
            </a:r>
          </a:p>
          <a:p>
            <a:pPr fontAlgn="base"/>
            <a:r>
              <a:rPr lang="en-US" dirty="0"/>
              <a:t> </a:t>
            </a:r>
          </a:p>
          <a:p>
            <a:pPr fontAlgn="base"/>
            <a:r>
              <a:rPr lang="en-US" dirty="0"/>
              <a:t> </a:t>
            </a:r>
          </a:p>
          <a:p>
            <a:endParaRPr lang="en-US" sz="2200" b="1" i="1" dirty="0">
              <a:solidFill>
                <a:srgbClr val="0070C0"/>
              </a:solidFill>
            </a:endParaRPr>
          </a:p>
        </p:txBody>
      </p:sp>
      <p:pic>
        <p:nvPicPr>
          <p:cNvPr id="3074" name="Picture 2" descr="Image result for keep it simple icon">
            <a:extLst>
              <a:ext uri="{FF2B5EF4-FFF2-40B4-BE49-F238E27FC236}">
                <a16:creationId xmlns:a16="http://schemas.microsoft.com/office/drawing/2014/main" id="{9A75F93B-1DB3-4277-B052-D875BD75FF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5845" y="5708725"/>
            <a:ext cx="1158249" cy="1158249"/>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Image result for environmental friendliness icon">
            <a:extLst>
              <a:ext uri="{FF2B5EF4-FFF2-40B4-BE49-F238E27FC236}">
                <a16:creationId xmlns:a16="http://schemas.microsoft.com/office/drawing/2014/main" id="{5105CAFE-5BF1-4B34-B476-D3039A74450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97825" y="5676244"/>
            <a:ext cx="1158248" cy="1153100"/>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Image result for lean icon">
            <a:extLst>
              <a:ext uri="{FF2B5EF4-FFF2-40B4-BE49-F238E27FC236}">
                <a16:creationId xmlns:a16="http://schemas.microsoft.com/office/drawing/2014/main" id="{23E8524B-04E6-48CA-9720-B46F7F70EC7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67457" y="5699751"/>
            <a:ext cx="1158249" cy="115824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A picture containing black, keyboard, honeycomb, white&#10;&#10;Description automatically generated">
            <a:extLst>
              <a:ext uri="{FF2B5EF4-FFF2-40B4-BE49-F238E27FC236}">
                <a16:creationId xmlns:a16="http://schemas.microsoft.com/office/drawing/2014/main" id="{FA80A842-E034-4779-A9DA-EF9809C8E2C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337090" y="5676244"/>
            <a:ext cx="1075550" cy="1132431"/>
          </a:xfrm>
          <a:prstGeom prst="rect">
            <a:avLst/>
          </a:prstGeom>
        </p:spPr>
      </p:pic>
      <p:pic>
        <p:nvPicPr>
          <p:cNvPr id="3084" name="Picture 12" descr="Image result for lightweight design icon">
            <a:extLst>
              <a:ext uri="{FF2B5EF4-FFF2-40B4-BE49-F238E27FC236}">
                <a16:creationId xmlns:a16="http://schemas.microsoft.com/office/drawing/2014/main" id="{8486B36C-FBBB-4B24-9AE3-6B3FB82AA67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12187" y="5680069"/>
            <a:ext cx="1534341" cy="1149275"/>
          </a:xfrm>
          <a:prstGeom prst="rect">
            <a:avLst/>
          </a:prstGeom>
          <a:noFill/>
          <a:extLst>
            <a:ext uri="{909E8E84-426E-40DD-AFC4-6F175D3DCCD1}">
              <a14:hiddenFill xmlns:a14="http://schemas.microsoft.com/office/drawing/2010/main">
                <a:solidFill>
                  <a:srgbClr val="FFFFFF"/>
                </a:solidFill>
              </a14:hiddenFill>
            </a:ext>
          </a:extLst>
        </p:spPr>
      </p:pic>
      <p:pic>
        <p:nvPicPr>
          <p:cNvPr id="3086" name="Picture 14" descr="Image result for smallness icon">
            <a:extLst>
              <a:ext uri="{FF2B5EF4-FFF2-40B4-BE49-F238E27FC236}">
                <a16:creationId xmlns:a16="http://schemas.microsoft.com/office/drawing/2014/main" id="{2ACF058F-58BB-4522-A4F5-921DB4E785D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46075" y="5676243"/>
            <a:ext cx="1127398" cy="1132431"/>
          </a:xfrm>
          <a:prstGeom prst="rect">
            <a:avLst/>
          </a:prstGeom>
          <a:noFill/>
          <a:extLst>
            <a:ext uri="{909E8E84-426E-40DD-AFC4-6F175D3DCCD1}">
              <a14:hiddenFill xmlns:a14="http://schemas.microsoft.com/office/drawing/2010/main">
                <a:solidFill>
                  <a:srgbClr val="FFFFFF"/>
                </a:solidFill>
              </a14:hiddenFill>
            </a:ext>
          </a:extLst>
        </p:spPr>
      </p:pic>
      <p:pic>
        <p:nvPicPr>
          <p:cNvPr id="3088" name="Picture 16" descr="Image result for recycle icon">
            <a:extLst>
              <a:ext uri="{FF2B5EF4-FFF2-40B4-BE49-F238E27FC236}">
                <a16:creationId xmlns:a16="http://schemas.microsoft.com/office/drawing/2014/main" id="{2BF71740-C724-49A1-A359-CA57A9020B44}"/>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673020" y="5679020"/>
            <a:ext cx="1225582" cy="11879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6396576"/>
      </p:ext>
    </p:extLst>
  </p:cSld>
  <p:clrMapOvr>
    <a:masterClrMapping/>
  </p:clrMapOvr>
  <mc:AlternateContent xmlns:mc="http://schemas.openxmlformats.org/markup-compatibility/2006" xmlns:p14="http://schemas.microsoft.com/office/powerpoint/2010/main">
    <mc:Choice Requires="p14">
      <p:transition spd="slow" p14:dur="2000" advTm="180425"/>
    </mc:Choice>
    <mc:Fallback xmlns="">
      <p:transition spd="slow" advTm="180425"/>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37C0EAB-AF2D-4673-8F61-961DF7A0EB17}"/>
              </a:ext>
            </a:extLst>
          </p:cNvPr>
          <p:cNvSpPr txBox="1"/>
          <p:nvPr/>
        </p:nvSpPr>
        <p:spPr>
          <a:xfrm>
            <a:off x="352337" y="419697"/>
            <a:ext cx="11697050" cy="4308872"/>
          </a:xfrm>
          <a:prstGeom prst="rect">
            <a:avLst/>
          </a:prstGeom>
          <a:noFill/>
        </p:spPr>
        <p:txBody>
          <a:bodyPr wrap="square" rtlCol="0">
            <a:spAutoFit/>
          </a:bodyPr>
          <a:lstStyle/>
          <a:p>
            <a:pPr fontAlgn="base"/>
            <a:r>
              <a:rPr lang="en-US" b="1" i="1" dirty="0"/>
              <a:t>- </a:t>
            </a:r>
            <a:r>
              <a:rPr lang="en-US" b="1" i="1" dirty="0">
                <a:solidFill>
                  <a:srgbClr val="FF0000"/>
                </a:solidFill>
              </a:rPr>
              <a:t>Have you considered subassemblies ? </a:t>
            </a:r>
            <a:r>
              <a:rPr lang="en-US" b="1" i="1" dirty="0"/>
              <a:t>The more value added services are added to your product such as subassembly, the better the quote may be. The overall cost of procurement can be much higher if you have several manufacturers get involved in quoting. </a:t>
            </a:r>
          </a:p>
          <a:p>
            <a:pPr fontAlgn="base"/>
            <a:r>
              <a:rPr lang="en-US" b="1" i="1" dirty="0"/>
              <a:t>- </a:t>
            </a:r>
            <a:r>
              <a:rPr lang="en-US" b="1" i="1" dirty="0">
                <a:solidFill>
                  <a:srgbClr val="FF0000"/>
                </a:solidFill>
              </a:rPr>
              <a:t>Have you minimized the use of fasteners, their quantities and variety ?</a:t>
            </a:r>
            <a:r>
              <a:rPr lang="en-US" b="1" i="1" dirty="0"/>
              <a:t> Fasteners result in higher price quotation. If easy </a:t>
            </a:r>
            <a:r>
              <a:rPr lang="en-US" b="1" i="1" dirty="0" err="1"/>
              <a:t>snap-on</a:t>
            </a:r>
            <a:r>
              <a:rPr lang="en-US" b="1" i="1" dirty="0"/>
              <a:t> or stacking features can be designed into the product it may result in a better price quote.</a:t>
            </a:r>
          </a:p>
          <a:p>
            <a:pPr fontAlgn="base"/>
            <a:r>
              <a:rPr lang="en-US" b="1" i="1" dirty="0"/>
              <a:t>- </a:t>
            </a:r>
            <a:r>
              <a:rPr lang="en-US" b="1" i="1" dirty="0">
                <a:solidFill>
                  <a:srgbClr val="FF0000"/>
                </a:solidFill>
              </a:rPr>
              <a:t>Are some of the components commercially available ? </a:t>
            </a:r>
            <a:r>
              <a:rPr lang="en-US" b="1" i="1" dirty="0"/>
              <a:t>If you have an assembly for quote, please indicate on your drawing if some components are available </a:t>
            </a:r>
            <a:r>
              <a:rPr lang="en-US" b="1" i="1" dirty="0">
                <a:solidFill>
                  <a:srgbClr val="FF0000"/>
                </a:solidFill>
              </a:rPr>
              <a:t>off-the-shelf</a:t>
            </a:r>
            <a:r>
              <a:rPr lang="en-US" b="1" i="1" dirty="0"/>
              <a:t>. Sometimes it is less expensive if manufacturers buy and incorporate these components instead of manufacturing them. Their manufacturer may be producing them in high volume and give you a better quote than someone manufacturing them from scratch especially if the quantities are small.</a:t>
            </a:r>
          </a:p>
          <a:p>
            <a:pPr fontAlgn="base"/>
            <a:r>
              <a:rPr lang="en-US" b="1" i="1" dirty="0"/>
              <a:t>- If possible, </a:t>
            </a:r>
            <a:r>
              <a:rPr lang="en-US" b="1" i="1" dirty="0">
                <a:solidFill>
                  <a:srgbClr val="FF0000"/>
                </a:solidFill>
              </a:rPr>
              <a:t>choose the safest materials and designs</a:t>
            </a:r>
            <a:r>
              <a:rPr lang="en-US" b="1" i="1" dirty="0"/>
              <a:t>. The safer it is, the lower will be the price quote.  </a:t>
            </a:r>
          </a:p>
          <a:p>
            <a:pPr fontAlgn="base"/>
            <a:r>
              <a:rPr lang="en-US" b="1" i="1" dirty="0"/>
              <a:t> </a:t>
            </a:r>
          </a:p>
          <a:p>
            <a:pPr fontAlgn="base"/>
            <a:r>
              <a:rPr lang="en-US" b="1" i="1" dirty="0"/>
              <a:t> </a:t>
            </a:r>
          </a:p>
          <a:p>
            <a:pPr fontAlgn="base"/>
            <a:r>
              <a:rPr lang="en-US" dirty="0"/>
              <a:t> </a:t>
            </a:r>
          </a:p>
          <a:p>
            <a:endParaRPr lang="en-US" sz="2200" b="1" i="1" dirty="0">
              <a:solidFill>
                <a:srgbClr val="0070C0"/>
              </a:solidFill>
            </a:endParaRPr>
          </a:p>
        </p:txBody>
      </p:sp>
      <p:pic>
        <p:nvPicPr>
          <p:cNvPr id="2056" name="Picture 8" descr="Image result for minimize suppliers icon">
            <a:extLst>
              <a:ext uri="{FF2B5EF4-FFF2-40B4-BE49-F238E27FC236}">
                <a16:creationId xmlns:a16="http://schemas.microsoft.com/office/drawing/2014/main" id="{A398D98F-A35C-4A8B-A1B8-FB605D33D9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34943" y="3628272"/>
            <a:ext cx="1611667" cy="1611667"/>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Image result for lean supply chain">
            <a:extLst>
              <a:ext uri="{FF2B5EF4-FFF2-40B4-BE49-F238E27FC236}">
                <a16:creationId xmlns:a16="http://schemas.microsoft.com/office/drawing/2014/main" id="{AD195163-8438-43CA-988A-6A7F4370B4B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71888" y="3648677"/>
            <a:ext cx="2132425" cy="159726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Image result for safety icon">
            <a:extLst>
              <a:ext uri="{FF2B5EF4-FFF2-40B4-BE49-F238E27FC236}">
                <a16:creationId xmlns:a16="http://schemas.microsoft.com/office/drawing/2014/main" id="{517061B8-D3E5-4974-B7FE-5841D74C670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56719" y="3634270"/>
            <a:ext cx="1611667" cy="161166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Image result for off the shelf product icon">
            <a:extLst>
              <a:ext uri="{FF2B5EF4-FFF2-40B4-BE49-F238E27FC236}">
                <a16:creationId xmlns:a16="http://schemas.microsoft.com/office/drawing/2014/main" id="{41244FC3-4409-4F56-839B-8A8365DF95D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0525" y="3634270"/>
            <a:ext cx="1611667" cy="1611667"/>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Image result for value added icon">
            <a:extLst>
              <a:ext uri="{FF2B5EF4-FFF2-40B4-BE49-F238E27FC236}">
                <a16:creationId xmlns:a16="http://schemas.microsoft.com/office/drawing/2014/main" id="{7EE01362-FF6F-48A7-B784-01C1045A430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07815" y="3628272"/>
            <a:ext cx="2223626" cy="16295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7230021"/>
      </p:ext>
    </p:extLst>
  </p:cSld>
  <p:clrMapOvr>
    <a:masterClrMapping/>
  </p:clrMapOvr>
  <mc:AlternateContent xmlns:mc="http://schemas.openxmlformats.org/markup-compatibility/2006" xmlns:p14="http://schemas.microsoft.com/office/powerpoint/2010/main">
    <mc:Choice Requires="p14">
      <p:transition spd="slow" p14:dur="2000" advTm="6820"/>
    </mc:Choice>
    <mc:Fallback xmlns="">
      <p:transition spd="slow" advTm="682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37C0EAB-AF2D-4673-8F61-961DF7A0EB17}"/>
              </a:ext>
            </a:extLst>
          </p:cNvPr>
          <p:cNvSpPr txBox="1"/>
          <p:nvPr/>
        </p:nvSpPr>
        <p:spPr>
          <a:xfrm>
            <a:off x="260411" y="455208"/>
            <a:ext cx="11671177" cy="6555641"/>
          </a:xfrm>
          <a:prstGeom prst="rect">
            <a:avLst/>
          </a:prstGeom>
          <a:noFill/>
        </p:spPr>
        <p:txBody>
          <a:bodyPr wrap="square" rtlCol="0">
            <a:spAutoFit/>
          </a:bodyPr>
          <a:lstStyle/>
          <a:p>
            <a:pPr algn="ctr" fontAlgn="base"/>
            <a:r>
              <a:rPr lang="en-US" sz="2800" b="1" i="1" dirty="0">
                <a:solidFill>
                  <a:srgbClr val="0070C0"/>
                </a:solidFill>
              </a:rPr>
              <a:t>WHAT </a:t>
            </a:r>
            <a:r>
              <a:rPr lang="en-US" sz="2800" b="1" i="1" dirty="0">
                <a:solidFill>
                  <a:srgbClr val="FF0000"/>
                </a:solidFill>
              </a:rPr>
              <a:t>MATERIAL CONSIDERATIONS </a:t>
            </a:r>
            <a:r>
              <a:rPr lang="en-US" sz="2800" b="1" i="1" dirty="0">
                <a:solidFill>
                  <a:srgbClr val="0070C0"/>
                </a:solidFill>
              </a:rPr>
              <a:t>SHOULD YOU HAVE GONE THROUGH TO GET THE BEST PRICE QUOTE WITHIN SHORTEST TIME ? </a:t>
            </a:r>
          </a:p>
          <a:p>
            <a:pPr fontAlgn="base"/>
            <a:r>
              <a:rPr lang="en-US" b="1" i="1" dirty="0"/>
              <a:t>- Did you select materials with properties that unnecessarily exceed minimum requirements and specifications ? For the lowest quote, </a:t>
            </a:r>
            <a:r>
              <a:rPr lang="en-US" b="1" i="1" dirty="0">
                <a:solidFill>
                  <a:srgbClr val="FF0000"/>
                </a:solidFill>
              </a:rPr>
              <a:t>try to use the least expensive material that meets or exceeds expectations</a:t>
            </a:r>
            <a:r>
              <a:rPr lang="en-US" b="1" i="1" dirty="0"/>
              <a:t>.</a:t>
            </a:r>
          </a:p>
          <a:p>
            <a:pPr fontAlgn="base"/>
            <a:r>
              <a:rPr lang="en-US" b="1" i="1" dirty="0"/>
              <a:t>- </a:t>
            </a:r>
            <a:r>
              <a:rPr lang="en-US" b="1" i="1" dirty="0">
                <a:solidFill>
                  <a:srgbClr val="FF0000"/>
                </a:solidFill>
              </a:rPr>
              <a:t>Can some materials be replaced with less expensive ones ? </a:t>
            </a:r>
            <a:r>
              <a:rPr lang="en-US" b="1" i="1" dirty="0"/>
              <a:t>This naturally lowers the price quote.</a:t>
            </a:r>
          </a:p>
          <a:p>
            <a:pPr fontAlgn="base"/>
            <a:r>
              <a:rPr lang="en-US" b="1" i="1" dirty="0"/>
              <a:t>- </a:t>
            </a:r>
            <a:r>
              <a:rPr lang="en-US" b="1" i="1" dirty="0">
                <a:solidFill>
                  <a:srgbClr val="FF0000"/>
                </a:solidFill>
              </a:rPr>
              <a:t>Do the materials you selected have the appropriate manufacturing characteristics ? </a:t>
            </a:r>
            <a:r>
              <a:rPr lang="en-US" b="1" i="1" dirty="0"/>
              <a:t>If not, it may take more time to manufacture the parts, there may be more tool wear and thus a higher price. Don’t make a part from tungsten if aluminum does the job.</a:t>
            </a:r>
          </a:p>
          <a:p>
            <a:pPr fontAlgn="base"/>
            <a:r>
              <a:rPr lang="en-US" b="1" i="1" dirty="0"/>
              <a:t>- </a:t>
            </a:r>
            <a:r>
              <a:rPr lang="en-US" b="1" i="1" dirty="0">
                <a:solidFill>
                  <a:srgbClr val="FF0000"/>
                </a:solidFill>
              </a:rPr>
              <a:t>Are raw materials needed for your products available in standard shapes, dimensions, tolerances, and surface finish ? </a:t>
            </a:r>
            <a:r>
              <a:rPr lang="en-US" b="1" i="1" dirty="0"/>
              <a:t>If not, the price quote will be higher due to additional cutting, grinding, processing…etc. (example: sheet metal thickness)</a:t>
            </a:r>
          </a:p>
          <a:p>
            <a:pPr fontAlgn="base"/>
            <a:r>
              <a:rPr lang="en-US" b="1" i="1" dirty="0"/>
              <a:t>- </a:t>
            </a:r>
            <a:r>
              <a:rPr lang="en-US" b="1" i="1" dirty="0">
                <a:solidFill>
                  <a:srgbClr val="FF0000"/>
                </a:solidFill>
              </a:rPr>
              <a:t>Is the material supply reliable ? </a:t>
            </a:r>
            <a:r>
              <a:rPr lang="en-US" b="1" i="1" dirty="0"/>
              <a:t>If not, quotes may well be different each time you reorder the product. Some materials have rapidly and significantly changing prices in the global marketplace. Quote will be better if the material used is plenty and has a stable supply.</a:t>
            </a:r>
          </a:p>
          <a:p>
            <a:pPr fontAlgn="base"/>
            <a:r>
              <a:rPr lang="en-US" b="1" i="1" dirty="0"/>
              <a:t>- </a:t>
            </a:r>
            <a:r>
              <a:rPr lang="en-US" b="1" i="1" dirty="0">
                <a:solidFill>
                  <a:srgbClr val="FF0000"/>
                </a:solidFill>
              </a:rPr>
              <a:t>Can raw materials chosen be obtained in the required quantities in the desired timeframe ? </a:t>
            </a:r>
            <a:r>
              <a:rPr lang="en-US" b="1" i="1" dirty="0"/>
              <a:t>For some raw materials, suppliers have Minimum Order Quantities (MOQ). If quantities requested are low, it may be impossible to get a price quote from the material supplier. For some exotic materials, procurement lead times may be too long.</a:t>
            </a:r>
          </a:p>
          <a:p>
            <a:pPr fontAlgn="base"/>
            <a:endParaRPr lang="en-US" b="1" i="1" dirty="0"/>
          </a:p>
          <a:p>
            <a:pPr fontAlgn="base"/>
            <a:r>
              <a:rPr lang="en-US" b="1" i="1" dirty="0"/>
              <a:t> </a:t>
            </a:r>
          </a:p>
          <a:p>
            <a:pPr fontAlgn="base"/>
            <a:r>
              <a:rPr lang="en-US" b="1" i="1" dirty="0"/>
              <a:t> </a:t>
            </a:r>
          </a:p>
          <a:p>
            <a:pPr fontAlgn="base"/>
            <a:r>
              <a:rPr lang="en-US" b="1" i="1" dirty="0"/>
              <a:t> </a:t>
            </a:r>
          </a:p>
          <a:p>
            <a:pPr fontAlgn="base"/>
            <a:r>
              <a:rPr lang="en-US" dirty="0"/>
              <a:t> </a:t>
            </a:r>
          </a:p>
          <a:p>
            <a:endParaRPr lang="en-US" sz="2200" b="1" i="1" dirty="0">
              <a:solidFill>
                <a:srgbClr val="0070C0"/>
              </a:solidFill>
            </a:endParaRPr>
          </a:p>
        </p:txBody>
      </p:sp>
      <p:pic>
        <p:nvPicPr>
          <p:cNvPr id="1026" name="Picture 2" descr="Image result for least expensive icon">
            <a:extLst>
              <a:ext uri="{FF2B5EF4-FFF2-40B4-BE49-F238E27FC236}">
                <a16:creationId xmlns:a16="http://schemas.microsoft.com/office/drawing/2014/main" id="{A1442E9D-1798-408C-AE35-D645DA56D7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8769" y="5255580"/>
            <a:ext cx="1535421" cy="153542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easiness icon">
            <a:extLst>
              <a:ext uri="{FF2B5EF4-FFF2-40B4-BE49-F238E27FC236}">
                <a16:creationId xmlns:a16="http://schemas.microsoft.com/office/drawing/2014/main" id="{0274D744-7AC5-4153-9438-AC5223FDE1D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4878" y="5255580"/>
            <a:ext cx="1612542" cy="153542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stable  icon">
            <a:extLst>
              <a:ext uri="{FF2B5EF4-FFF2-40B4-BE49-F238E27FC236}">
                <a16:creationId xmlns:a16="http://schemas.microsoft.com/office/drawing/2014/main" id="{B158375A-BB96-4773-9553-AB42BD9DC2F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88108" y="5255580"/>
            <a:ext cx="1535421" cy="1535421"/>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A picture containing shirt&#10;&#10;Description automatically generated">
            <a:extLst>
              <a:ext uri="{FF2B5EF4-FFF2-40B4-BE49-F238E27FC236}">
                <a16:creationId xmlns:a16="http://schemas.microsoft.com/office/drawing/2014/main" id="{4457DB64-0D39-4A63-8E65-012433B1544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05539" y="5255580"/>
            <a:ext cx="2061364" cy="1535420"/>
          </a:xfrm>
          <a:prstGeom prst="rect">
            <a:avLst/>
          </a:prstGeom>
        </p:spPr>
      </p:pic>
    </p:spTree>
    <p:extLst>
      <p:ext uri="{BB962C8B-B14F-4D97-AF65-F5344CB8AC3E}">
        <p14:creationId xmlns:p14="http://schemas.microsoft.com/office/powerpoint/2010/main" val="3964949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37C0EAB-AF2D-4673-8F61-961DF7A0EB17}"/>
              </a:ext>
            </a:extLst>
          </p:cNvPr>
          <p:cNvSpPr txBox="1"/>
          <p:nvPr/>
        </p:nvSpPr>
        <p:spPr>
          <a:xfrm>
            <a:off x="236737" y="348676"/>
            <a:ext cx="11718525" cy="3754874"/>
          </a:xfrm>
          <a:prstGeom prst="rect">
            <a:avLst/>
          </a:prstGeom>
          <a:noFill/>
        </p:spPr>
        <p:txBody>
          <a:bodyPr wrap="square" rtlCol="0">
            <a:spAutoFit/>
          </a:bodyPr>
          <a:lstStyle/>
          <a:p>
            <a:pPr fontAlgn="base"/>
            <a:r>
              <a:rPr lang="en-US" b="1" i="1" dirty="0"/>
              <a:t>- </a:t>
            </a:r>
            <a:r>
              <a:rPr lang="en-US" b="1" i="1" dirty="0">
                <a:solidFill>
                  <a:srgbClr val="FF0000"/>
                </a:solidFill>
              </a:rPr>
              <a:t>Some materials are able to improve assembly and even facilitate automated assembly. </a:t>
            </a:r>
            <a:r>
              <a:rPr lang="en-US" b="1" i="1" dirty="0"/>
              <a:t>This may result in a better price quote. For example, a ferromagnetic material may easily be picked and placed with electromagnetic manipulators. Automation can lead to a much better quote especially for high volume production.</a:t>
            </a:r>
          </a:p>
          <a:p>
            <a:pPr fontAlgn="base"/>
            <a:r>
              <a:rPr lang="en-US" b="1" i="1" dirty="0"/>
              <a:t>- </a:t>
            </a:r>
            <a:r>
              <a:rPr lang="en-US" b="1" i="1" dirty="0">
                <a:solidFill>
                  <a:srgbClr val="FF0000"/>
                </a:solidFill>
              </a:rPr>
              <a:t>Choose materials that increase stiffness-to-weight and strength-to-weight ratios of structures whenever possible. </a:t>
            </a:r>
            <a:r>
              <a:rPr lang="en-US" b="1" i="1" dirty="0"/>
              <a:t>This will require less raw material.</a:t>
            </a:r>
          </a:p>
          <a:p>
            <a:pPr fontAlgn="base"/>
            <a:r>
              <a:rPr lang="en-US" b="1" i="1" dirty="0"/>
              <a:t>- </a:t>
            </a:r>
            <a:r>
              <a:rPr lang="en-US" b="1" i="1" dirty="0">
                <a:solidFill>
                  <a:srgbClr val="FF0000"/>
                </a:solidFill>
              </a:rPr>
              <a:t>Comply with legislation and laws limiting the use of environmentally destructive materials</a:t>
            </a:r>
            <a:r>
              <a:rPr lang="en-US" b="1" i="1" dirty="0"/>
              <a:t>. This approach will eliminate high disposal fees for destructive materials.</a:t>
            </a:r>
          </a:p>
          <a:p>
            <a:pPr fontAlgn="base"/>
            <a:r>
              <a:rPr lang="en-US" b="1" i="1" dirty="0"/>
              <a:t>- </a:t>
            </a:r>
            <a:r>
              <a:rPr lang="en-US" b="1" i="1" dirty="0">
                <a:solidFill>
                  <a:srgbClr val="FF0000"/>
                </a:solidFill>
              </a:rPr>
              <a:t>Choose materials that reduce performance variations, environmental sensitivity of products, improve robustness. </a:t>
            </a:r>
            <a:r>
              <a:rPr lang="en-US" b="1" i="1" dirty="0"/>
              <a:t>This way, there will be less manufacturing scrap and rework. (Ex: Made at low temperature and does not mount in summer)</a:t>
            </a:r>
          </a:p>
          <a:p>
            <a:pPr fontAlgn="base"/>
            <a:r>
              <a:rPr lang="en-US" b="1" i="1" dirty="0"/>
              <a:t> </a:t>
            </a:r>
          </a:p>
          <a:p>
            <a:pPr fontAlgn="base"/>
            <a:r>
              <a:rPr lang="en-US" b="1" i="1" dirty="0"/>
              <a:t> </a:t>
            </a:r>
          </a:p>
          <a:p>
            <a:pPr fontAlgn="base"/>
            <a:r>
              <a:rPr lang="en-US" dirty="0"/>
              <a:t> </a:t>
            </a:r>
          </a:p>
          <a:p>
            <a:endParaRPr lang="en-US" sz="2200" b="1" i="1" dirty="0">
              <a:solidFill>
                <a:srgbClr val="0070C0"/>
              </a:solidFill>
            </a:endParaRPr>
          </a:p>
        </p:txBody>
      </p:sp>
      <p:pic>
        <p:nvPicPr>
          <p:cNvPr id="2050" name="Picture 2" descr="Image result for strength to weight ratio of metals">
            <a:extLst>
              <a:ext uri="{FF2B5EF4-FFF2-40B4-BE49-F238E27FC236}">
                <a16:creationId xmlns:a16="http://schemas.microsoft.com/office/drawing/2014/main" id="{099FD3AD-FD8A-4A66-AB39-D47A77ED814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224" y="3136269"/>
            <a:ext cx="3821558" cy="318463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mage result for high strength icon">
            <a:extLst>
              <a:ext uri="{FF2B5EF4-FFF2-40B4-BE49-F238E27FC236}">
                <a16:creationId xmlns:a16="http://schemas.microsoft.com/office/drawing/2014/main" id="{865809BA-65BC-4123-B7E8-54F04E209D7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65144" y="3139938"/>
            <a:ext cx="3180963" cy="3180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7744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37C0EAB-AF2D-4673-8F61-961DF7A0EB17}"/>
              </a:ext>
            </a:extLst>
          </p:cNvPr>
          <p:cNvSpPr txBox="1"/>
          <p:nvPr/>
        </p:nvSpPr>
        <p:spPr>
          <a:xfrm>
            <a:off x="236737" y="348676"/>
            <a:ext cx="11718525" cy="5109091"/>
          </a:xfrm>
          <a:prstGeom prst="rect">
            <a:avLst/>
          </a:prstGeom>
          <a:noFill/>
        </p:spPr>
        <p:txBody>
          <a:bodyPr wrap="square" rtlCol="0">
            <a:spAutoFit/>
          </a:bodyPr>
          <a:lstStyle/>
          <a:p>
            <a:pPr fontAlgn="base"/>
            <a:r>
              <a:rPr lang="en-US" sz="2800" b="1" i="1" dirty="0">
                <a:solidFill>
                  <a:schemeClr val="accent1"/>
                </a:solidFill>
              </a:rPr>
              <a:t>WHAT </a:t>
            </a:r>
            <a:r>
              <a:rPr lang="en-US" sz="2800" b="1" i="1" dirty="0">
                <a:solidFill>
                  <a:srgbClr val="FF0000"/>
                </a:solidFill>
              </a:rPr>
              <a:t>MANUFACTURING PROCESS CONSIDERATIONS </a:t>
            </a:r>
            <a:r>
              <a:rPr lang="en-US" sz="2800" b="1" i="1" dirty="0">
                <a:solidFill>
                  <a:schemeClr val="accent1"/>
                </a:solidFill>
              </a:rPr>
              <a:t>SHOULD YOU HAVE GONE THROUGH TO GET THE BEST PRICE QUOTE WITHIN SHORTEST TIME ? </a:t>
            </a:r>
            <a:endParaRPr lang="en-US" dirty="0"/>
          </a:p>
          <a:p>
            <a:pPr fontAlgn="base"/>
            <a:r>
              <a:rPr lang="en-US" dirty="0"/>
              <a:t> </a:t>
            </a:r>
          </a:p>
          <a:p>
            <a:pPr fontAlgn="base"/>
            <a:r>
              <a:rPr lang="en-US" b="1" i="1" dirty="0">
                <a:solidFill>
                  <a:srgbClr val="FF0000"/>
                </a:solidFill>
              </a:rPr>
              <a:t>- Have you considered all alternative processes ? </a:t>
            </a:r>
            <a:r>
              <a:rPr lang="en-US" b="1" i="1" dirty="0"/>
              <a:t>Price quote can be surprisingly lower for some processes as compared to others. You may choose the most suitable process together with the manufacturer. (Ex: casting versus machining)</a:t>
            </a:r>
          </a:p>
          <a:p>
            <a:pPr fontAlgn="base"/>
            <a:r>
              <a:rPr lang="en-US" b="1" i="1" dirty="0">
                <a:solidFill>
                  <a:srgbClr val="FF0000"/>
                </a:solidFill>
              </a:rPr>
              <a:t>- What are the ecological impacts of the processes ? </a:t>
            </a:r>
            <a:r>
              <a:rPr lang="en-US" b="1" i="1" dirty="0"/>
              <a:t>Try to choose the most ecologically friendly processes. This will result in a lower price quotation because of lower environment related fees.</a:t>
            </a:r>
          </a:p>
          <a:p>
            <a:pPr fontAlgn="base"/>
            <a:r>
              <a:rPr lang="en-US" b="1" i="1" dirty="0">
                <a:solidFill>
                  <a:srgbClr val="FF0000"/>
                </a:solidFill>
              </a:rPr>
              <a:t>- Are the processing methods considered economical for the type of material, shape produced, and production rate ? </a:t>
            </a:r>
            <a:r>
              <a:rPr lang="en-US" b="1" i="1" dirty="0"/>
              <a:t>If these match well with the processing method, you will receive a more appealing quote.</a:t>
            </a:r>
          </a:p>
          <a:p>
            <a:pPr fontAlgn="base"/>
            <a:r>
              <a:rPr lang="en-US" b="1" i="1" dirty="0">
                <a:solidFill>
                  <a:srgbClr val="FF0000"/>
                </a:solidFill>
              </a:rPr>
              <a:t>- Can requirements for tolerances, surface finish, and product quality be met consistently with the chosen process ? </a:t>
            </a:r>
            <a:r>
              <a:rPr lang="en-US" b="1" i="1" dirty="0"/>
              <a:t>The more the consistency, the lower the price quote and the shorter the lead time.</a:t>
            </a:r>
          </a:p>
          <a:p>
            <a:pPr fontAlgn="base"/>
            <a:r>
              <a:rPr lang="en-US" b="1" i="1" dirty="0">
                <a:solidFill>
                  <a:srgbClr val="FF0000"/>
                </a:solidFill>
              </a:rPr>
              <a:t>- Can your components be produced to final dimensions without additional finishing operations ? </a:t>
            </a:r>
            <a:r>
              <a:rPr lang="en-US" b="1" i="1" dirty="0"/>
              <a:t>If so, this will give the opportunity to quote lower prices.</a:t>
            </a:r>
          </a:p>
          <a:p>
            <a:pPr fontAlgn="base"/>
            <a:r>
              <a:rPr lang="en-US" b="1" i="1" dirty="0">
                <a:solidFill>
                  <a:srgbClr val="FF0000"/>
                </a:solidFill>
              </a:rPr>
              <a:t>- Is the tooling required available or manufacturable at chosen plants ? Or can they purchase it as an off-shelf item </a:t>
            </a:r>
            <a:r>
              <a:rPr lang="en-US" b="1" i="1" dirty="0"/>
              <a:t>? If so, they can quote better prices. If not they will need to procure and add it to quote. For best quote, try to keep designs and required processes as simple as possible. Prefer off-the-shelf or standard tools. (Ex: Extrusion dies for pipes….etc.)</a:t>
            </a:r>
          </a:p>
          <a:p>
            <a:pPr fontAlgn="base"/>
            <a:r>
              <a:rPr lang="en-US" b="1" i="1" dirty="0">
                <a:solidFill>
                  <a:srgbClr val="0070C0"/>
                </a:solidFill>
              </a:rPr>
              <a:t> </a:t>
            </a:r>
          </a:p>
        </p:txBody>
      </p:sp>
      <p:pic>
        <p:nvPicPr>
          <p:cNvPr id="4098" name="Picture 2" descr="Image result for alternative manufacturing processes icon">
            <a:extLst>
              <a:ext uri="{FF2B5EF4-FFF2-40B4-BE49-F238E27FC236}">
                <a16:creationId xmlns:a16="http://schemas.microsoft.com/office/drawing/2014/main" id="{09F3FB7F-0A1B-4A57-91E3-42D48EB928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8152" y="5188945"/>
            <a:ext cx="1536160" cy="153616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Image result for alternatives icon">
            <a:extLst>
              <a:ext uri="{FF2B5EF4-FFF2-40B4-BE49-F238E27FC236}">
                <a16:creationId xmlns:a16="http://schemas.microsoft.com/office/drawing/2014/main" id="{DF1EE094-83CD-466A-AC20-8D8CC2DA0C5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4431" y="5174943"/>
            <a:ext cx="1564168" cy="1564168"/>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Image result for alternatives icon">
            <a:extLst>
              <a:ext uri="{FF2B5EF4-FFF2-40B4-BE49-F238E27FC236}">
                <a16:creationId xmlns:a16="http://schemas.microsoft.com/office/drawing/2014/main" id="{AE3AA5EF-176E-4DFC-AA48-A225BE1B9A9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76292" y="5174942"/>
            <a:ext cx="1564167" cy="1564167"/>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Image result for in-house  icon">
            <a:extLst>
              <a:ext uri="{FF2B5EF4-FFF2-40B4-BE49-F238E27FC236}">
                <a16:creationId xmlns:a16="http://schemas.microsoft.com/office/drawing/2014/main" id="{F2E63205-08E9-4BF5-A18D-4F14BAD00D8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56127" y="5173408"/>
            <a:ext cx="1536161" cy="1536161"/>
          </a:xfrm>
          <a:prstGeom prst="rect">
            <a:avLst/>
          </a:prstGeom>
          <a:noFill/>
          <a:extLst>
            <a:ext uri="{909E8E84-426E-40DD-AFC4-6F175D3DCCD1}">
              <a14:hiddenFill xmlns:a14="http://schemas.microsoft.com/office/drawing/2010/main">
                <a:solidFill>
                  <a:srgbClr val="FFFFFF"/>
                </a:solidFill>
              </a14:hiddenFill>
            </a:ext>
          </a:extLst>
        </p:spPr>
      </p:pic>
      <p:pic>
        <p:nvPicPr>
          <p:cNvPr id="4106" name="Picture 10" descr="Image result for outsourcing  icon">
            <a:extLst>
              <a:ext uri="{FF2B5EF4-FFF2-40B4-BE49-F238E27FC236}">
                <a16:creationId xmlns:a16="http://schemas.microsoft.com/office/drawing/2014/main" id="{45F69C45-0DEB-4EDB-8875-0A6C466D037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379981" y="5173407"/>
            <a:ext cx="1536162" cy="15361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25350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447</TotalTime>
  <Words>2530</Words>
  <Application>Microsoft Office PowerPoint</Application>
  <PresentationFormat>Widescreen</PresentationFormat>
  <Paragraphs>96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esen sevinç</dc:creator>
  <cp:lastModifiedBy>esen sevinç</cp:lastModifiedBy>
  <cp:revision>52</cp:revision>
  <dcterms:created xsi:type="dcterms:W3CDTF">2020-01-23T11:29:01Z</dcterms:created>
  <dcterms:modified xsi:type="dcterms:W3CDTF">2020-01-28T14:53:00Z</dcterms:modified>
</cp:coreProperties>
</file>